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2" r:id="rId2"/>
    <p:sldId id="359" r:id="rId3"/>
    <p:sldId id="341" r:id="rId4"/>
    <p:sldId id="343" r:id="rId5"/>
    <p:sldId id="344" r:id="rId6"/>
    <p:sldId id="345" r:id="rId7"/>
    <p:sldId id="355" r:id="rId8"/>
    <p:sldId id="353" r:id="rId9"/>
    <p:sldId id="348" r:id="rId10"/>
    <p:sldId id="346" r:id="rId11"/>
    <p:sldId id="347" r:id="rId12"/>
    <p:sldId id="356" r:id="rId13"/>
    <p:sldId id="350" r:id="rId14"/>
    <p:sldId id="351" r:id="rId15"/>
    <p:sldId id="352" r:id="rId16"/>
    <p:sldId id="354" r:id="rId17"/>
    <p:sldId id="357" r:id="rId18"/>
    <p:sldId id="358" r:id="rId19"/>
  </p:sldIdLst>
  <p:sldSz cx="1219200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2591" userDrawn="1">
          <p15:clr>
            <a:srgbClr val="A4A3A4"/>
          </p15:clr>
        </p15:guide>
        <p15:guide id="3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rnberg, Dr. Anne" initials="AS" lastIdx="10" clrIdx="0">
    <p:extLst>
      <p:ext uri="{19B8F6BF-5375-455C-9EA6-DF929625EA0E}">
        <p15:presenceInfo xmlns:p15="http://schemas.microsoft.com/office/powerpoint/2012/main" userId="S::A.Schornberg@abda.de::2d8dcd4e-6296-4e08-ac92-b8f2264a8b53" providerId="AD"/>
      </p:ext>
    </p:extLst>
  </p:cmAuthor>
  <p:cmAuthor id="2" name="Schilling, Julia" initials="JS" lastIdx="5" clrIdx="1">
    <p:extLst>
      <p:ext uri="{19B8F6BF-5375-455C-9EA6-DF929625EA0E}">
        <p15:presenceInfo xmlns:p15="http://schemas.microsoft.com/office/powerpoint/2012/main" userId="S::J.Schilling@abda.de::8c6ef041-7346-438b-9210-45ba0870d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F34"/>
    <a:srgbClr val="6F0E4D"/>
    <a:srgbClr val="C6286B"/>
    <a:srgbClr val="C93F54"/>
    <a:srgbClr val="C20979"/>
    <a:srgbClr val="D9D0DD"/>
    <a:srgbClr val="26498F"/>
    <a:srgbClr val="3F1357"/>
    <a:srgbClr val="D4DCEA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541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678" y="192"/>
      </p:cViewPr>
      <p:guideLst>
        <p:guide orient="horz" pos="391"/>
        <p:guide orient="horz" pos="2591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264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98F4-CE38-E54F-8EFA-0CD295C935A3}" type="datetimeFigureOut">
              <a:rPr lang="de-DE" smtClean="0"/>
              <a:pPr/>
              <a:t>13.12.2023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6D85-C3D1-294B-8F71-C27105F6D9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663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35FCC-96D0-AB40-ABFD-B1B429BBBFF1}" type="datetimeFigureOut">
              <a:rPr lang="de-DE" smtClean="0"/>
              <a:pPr/>
              <a:t>13.12.2023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4E998-0554-AA46-B177-0E0A3926C4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03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83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80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71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52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0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04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2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E998-0554-AA46-B177-0E0A3926C4B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24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mit Bild – vollfläch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933028" y="4276960"/>
            <a:ext cx="6055631" cy="1020263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933028" y="5190464"/>
            <a:ext cx="6055631" cy="882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527F06E-D1BE-9515-F640-E060B08E81D8}"/>
              </a:ext>
            </a:extLst>
          </p:cNvPr>
          <p:cNvGrpSpPr/>
          <p:nvPr userDrawn="1"/>
        </p:nvGrpSpPr>
        <p:grpSpPr>
          <a:xfrm>
            <a:off x="0" y="-6453"/>
            <a:ext cx="14165943" cy="5158012"/>
            <a:chOff x="0" y="-6453"/>
            <a:chExt cx="14165943" cy="5158012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E8A3EF6D-8A31-77E4-F974-082983187982}"/>
                </a:ext>
              </a:extLst>
            </p:cNvPr>
            <p:cNvGrpSpPr/>
            <p:nvPr userDrawn="1"/>
          </p:nvGrpSpPr>
          <p:grpSpPr>
            <a:xfrm>
              <a:off x="0" y="-6453"/>
              <a:ext cx="12192000" cy="5158012"/>
              <a:chOff x="0" y="-6453"/>
              <a:chExt cx="12192000" cy="5158012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B7BB1069-5B7B-CA23-41CE-95889ADE406A}"/>
                  </a:ext>
                </a:extLst>
              </p:cNvPr>
              <p:cNvGrpSpPr/>
              <p:nvPr userDrawn="1"/>
            </p:nvGrpSpPr>
            <p:grpSpPr>
              <a:xfrm>
                <a:off x="0" y="-6453"/>
                <a:ext cx="12192000" cy="3432240"/>
                <a:chOff x="-3182706" y="-892845"/>
                <a:chExt cx="15374706" cy="4328222"/>
              </a:xfrm>
            </p:grpSpPr>
            <p:pic>
              <p:nvPicPr>
                <p:cNvPr id="14" name="Grafik 13">
                  <a:extLst>
                    <a:ext uri="{FF2B5EF4-FFF2-40B4-BE49-F238E27FC236}">
                      <a16:creationId xmlns:a16="http://schemas.microsoft.com/office/drawing/2014/main" id="{917FBC26-96C9-04DC-AC57-E0CC6A05A32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148"/>
                <a:stretch/>
              </p:blipFill>
              <p:spPr>
                <a:xfrm>
                  <a:off x="7067098" y="-884707"/>
                  <a:ext cx="5124902" cy="4320084"/>
                </a:xfrm>
                <a:prstGeom prst="rect">
                  <a:avLst/>
                </a:prstGeom>
              </p:spPr>
            </p:pic>
            <p:pic>
              <p:nvPicPr>
                <p:cNvPr id="16" name="Grafik 15">
                  <a:extLst>
                    <a:ext uri="{FF2B5EF4-FFF2-40B4-BE49-F238E27FC236}">
                      <a16:creationId xmlns:a16="http://schemas.microsoft.com/office/drawing/2014/main" id="{D4DEB4D1-C6EF-9C3B-D887-96DDA282DA0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3"/>
                <a:stretch/>
              </p:blipFill>
              <p:spPr>
                <a:xfrm>
                  <a:off x="1942196" y="-892845"/>
                  <a:ext cx="5124902" cy="4320084"/>
                </a:xfrm>
                <a:prstGeom prst="rect">
                  <a:avLst/>
                </a:prstGeom>
              </p:spPr>
            </p:pic>
            <p:pic>
              <p:nvPicPr>
                <p:cNvPr id="17" name="Grafik 16">
                  <a:extLst>
                    <a:ext uri="{FF2B5EF4-FFF2-40B4-BE49-F238E27FC236}">
                      <a16:creationId xmlns:a16="http://schemas.microsoft.com/office/drawing/2014/main" id="{9EF88D91-DBFB-6434-26B5-42FF91C9E09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3182706" y="-892845"/>
                  <a:ext cx="5124902" cy="4320084"/>
                </a:xfrm>
                <a:prstGeom prst="rect">
                  <a:avLst/>
                </a:prstGeom>
              </p:spPr>
            </p:pic>
          </p:grp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34FE5F81-CC3B-90DB-60C1-33F6B6C9D4EE}"/>
                  </a:ext>
                </a:extLst>
              </p:cNvPr>
              <p:cNvSpPr/>
              <p:nvPr userDrawn="1"/>
            </p:nvSpPr>
            <p:spPr>
              <a:xfrm>
                <a:off x="914399" y="908050"/>
                <a:ext cx="3802743" cy="4243508"/>
              </a:xfrm>
              <a:prstGeom prst="rect">
                <a:avLst/>
              </a:prstGeom>
              <a:gradFill flip="none" rotWithShape="1">
                <a:gsLst>
                  <a:gs pos="0">
                    <a:srgbClr val="C6286B"/>
                  </a:gs>
                  <a:gs pos="100000">
                    <a:srgbClr val="C93F54"/>
                  </a:gs>
                </a:gsLst>
                <a:lin ang="0" scaled="1"/>
                <a:tileRect/>
              </a:gradFill>
              <a:ln w="3175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64C6F676-3540-ECDC-233B-F11921A4C59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1226" y="41999"/>
                <a:ext cx="3802744" cy="5109560"/>
              </a:xfrm>
              <a:prstGeom prst="rect">
                <a:avLst/>
              </a:prstGeom>
            </p:spPr>
          </p:pic>
        </p:grp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538B37F-B3C7-22C7-0EB1-0320F00C39BC}"/>
                </a:ext>
              </a:extLst>
            </p:cNvPr>
            <p:cNvSpPr txBox="1"/>
            <p:nvPr userDrawn="1"/>
          </p:nvSpPr>
          <p:spPr>
            <a:xfrm>
              <a:off x="4158101" y="775920"/>
              <a:ext cx="10007842" cy="272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de-DE" sz="11500" b="1" i="0" dirty="0">
                  <a:solidFill>
                    <a:schemeClr val="bg1"/>
                  </a:solidFill>
                  <a:effectLst>
                    <a:outerShdw blurRad="228600" sx="102000" sy="102000" algn="ctr" rotWithShape="0">
                      <a:prstClr val="black">
                        <a:alpha val="20000"/>
                      </a:prstClr>
                    </a:outerShdw>
                  </a:effectLst>
                  <a:latin typeface="Arial Black" panose="020B0604020202020204" pitchFamily="34" charset="0"/>
                  <a:cs typeface="Arial Black" panose="020B0604020202020204" pitchFamily="34" charset="0"/>
                </a:rPr>
                <a:t>APOTHE KER/-IN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1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71" userDrawn="1">
          <p15:clr>
            <a:srgbClr val="FBAE40"/>
          </p15:clr>
        </p15:guide>
        <p15:guide id="2" pos="574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5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">
    <p:bg>
      <p:bgPr>
        <a:solidFill>
          <a:srgbClr val="4F0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75CB192-7FA9-BF73-791A-3DBE11218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65732" y="-2436972"/>
            <a:ext cx="15744771" cy="14610365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91EAA1-D31A-65A1-21DF-4E46CE4C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0AB63-F56B-6945-8718-4FA20B075D5A}" type="datetimeFigureOut">
              <a:rPr lang="de-DE" smtClean="0"/>
              <a:pPr/>
              <a:t>13.12.2023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FC242F-B639-6535-7F54-69B19124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02DD6-CA3D-D141-A40B-06596BE102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844B266-F532-558A-24C7-3386D0751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chemeClr val="bg1">
                    <a:alpha val="2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A62A97F-6BBE-EB28-ACCE-E4532D3F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1E92E911-5952-D8E2-50A6-4E9A19847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7BAE779-94DB-E78C-7EAA-B5761BA8192B}"/>
              </a:ext>
            </a:extLst>
          </p:cNvPr>
          <p:cNvSpPr/>
          <p:nvPr userDrawn="1"/>
        </p:nvSpPr>
        <p:spPr>
          <a:xfrm>
            <a:off x="11279994" y="0"/>
            <a:ext cx="912006" cy="91200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34BEBE5-3874-063D-9945-3FD1AB4A5F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940" y="-744248"/>
            <a:ext cx="1829772" cy="2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2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überschriften zentriert">
    <p:bg>
      <p:bgPr>
        <a:solidFill>
          <a:srgbClr val="4F0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FF5FC72-052C-7E16-2B0A-0091E9B2414C}"/>
              </a:ext>
            </a:extLst>
          </p:cNvPr>
          <p:cNvGrpSpPr/>
          <p:nvPr userDrawn="1"/>
        </p:nvGrpSpPr>
        <p:grpSpPr>
          <a:xfrm>
            <a:off x="0" y="0"/>
            <a:ext cx="12192000" cy="6858001"/>
            <a:chOff x="-3182706" y="-5212894"/>
            <a:chExt cx="15374706" cy="864827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3460FC6-8DC7-73F8-EEEC-AFAE763167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067098" y="-5212894"/>
              <a:ext cx="5124902" cy="864189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56F1964-BEA1-4665-57E2-F5F4557FA3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2196" y="-5212893"/>
              <a:ext cx="5124902" cy="864827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7D28362-31D5-DECE-0952-EAC828603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82706" y="-5212893"/>
              <a:ext cx="5124902" cy="8648271"/>
            </a:xfrm>
            <a:prstGeom prst="rect">
              <a:avLst/>
            </a:prstGeom>
          </p:spPr>
        </p:pic>
      </p:grp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914400" y="3703188"/>
            <a:ext cx="103632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239520"/>
            <a:ext cx="10363200" cy="218948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088570C-160D-26BF-4F79-9D65AE33706F}"/>
              </a:ext>
            </a:extLst>
          </p:cNvPr>
          <p:cNvSpPr/>
          <p:nvPr userDrawn="1"/>
        </p:nvSpPr>
        <p:spPr>
          <a:xfrm>
            <a:off x="11279994" y="0"/>
            <a:ext cx="912006" cy="91200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B860CCA-0B16-F51D-87AF-431CA4D0CA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940" y="-744248"/>
            <a:ext cx="1829772" cy="2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 auf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Oktober 2013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04D47C0-0F98-036E-0A35-7C772F9F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8B1D3D58-C60D-ABE9-95E5-C9CA4F5569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chemeClr val="tx2">
                    <a:alpha val="2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A6F122-79AC-C6ED-1A69-581C724A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5" y="1480340"/>
            <a:ext cx="5259254" cy="4696622"/>
          </a:xfrm>
        </p:spPr>
        <p:txBody>
          <a:bodyPr/>
          <a:lstStyle>
            <a:lvl1pPr>
              <a:defRPr>
                <a:solidFill>
                  <a:srgbClr val="3F1357"/>
                </a:solidFill>
              </a:defRPr>
            </a:lvl1pPr>
            <a:lvl2pPr>
              <a:defRPr>
                <a:solidFill>
                  <a:srgbClr val="3F1357"/>
                </a:solidFill>
              </a:defRPr>
            </a:lvl2pPr>
            <a:lvl3pPr>
              <a:defRPr>
                <a:solidFill>
                  <a:srgbClr val="3F1357"/>
                </a:solidFill>
              </a:defRPr>
            </a:lvl3pPr>
            <a:lvl4pPr>
              <a:defRPr>
                <a:solidFill>
                  <a:srgbClr val="3F1357"/>
                </a:solidFill>
              </a:defRPr>
            </a:lvl4pPr>
            <a:lvl5pPr>
              <a:defRPr>
                <a:solidFill>
                  <a:srgbClr val="3F1357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162D533-4FD1-229C-DC9B-D82D51289B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99353" y="1480340"/>
            <a:ext cx="5259254" cy="4696622"/>
          </a:xfrm>
        </p:spPr>
        <p:txBody>
          <a:bodyPr/>
          <a:lstStyle>
            <a:lvl1pPr>
              <a:defRPr>
                <a:solidFill>
                  <a:srgbClr val="3F1357"/>
                </a:solidFill>
              </a:defRPr>
            </a:lvl1pPr>
            <a:lvl2pPr>
              <a:defRPr>
                <a:solidFill>
                  <a:srgbClr val="3F1357"/>
                </a:solidFill>
              </a:defRPr>
            </a:lvl2pPr>
            <a:lvl3pPr>
              <a:defRPr>
                <a:solidFill>
                  <a:srgbClr val="3F1357"/>
                </a:solidFill>
              </a:defRPr>
            </a:lvl3pPr>
            <a:lvl4pPr>
              <a:defRPr>
                <a:solidFill>
                  <a:srgbClr val="3F1357"/>
                </a:solidFill>
              </a:defRPr>
            </a:lvl4pPr>
            <a:lvl5pPr>
              <a:defRPr>
                <a:solidFill>
                  <a:srgbClr val="3F1357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810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en zentri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26566B9-78F7-3752-6F76-3131F2DE7A01}"/>
              </a:ext>
            </a:extLst>
          </p:cNvPr>
          <p:cNvGrpSpPr/>
          <p:nvPr userDrawn="1"/>
        </p:nvGrpSpPr>
        <p:grpSpPr>
          <a:xfrm>
            <a:off x="0" y="0"/>
            <a:ext cx="12192000" cy="3425787"/>
            <a:chOff x="-3182706" y="-884707"/>
            <a:chExt cx="15374706" cy="4320084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2054FC0-4AC3-A5F7-3A3F-220B8BBCF3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7098" y="-884707"/>
              <a:ext cx="5124902" cy="4313708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D76C24C-4A02-E132-7386-9978C9AD49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2196" y="-884707"/>
              <a:ext cx="5124902" cy="4320084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88E5308-B444-8806-0962-8FF0184104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82706" y="-884707"/>
              <a:ext cx="5124902" cy="4320084"/>
            </a:xfrm>
            <a:prstGeom prst="rect">
              <a:avLst/>
            </a:prstGeom>
          </p:spPr>
        </p:pic>
      </p:grp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914400" y="3568519"/>
            <a:ext cx="103632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F13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104851"/>
            <a:ext cx="10363200" cy="218948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7F8230D-3450-D2AC-CF89-7B0CA7D630B7}"/>
              </a:ext>
            </a:extLst>
          </p:cNvPr>
          <p:cNvSpPr/>
          <p:nvPr userDrawn="1"/>
        </p:nvSpPr>
        <p:spPr>
          <a:xfrm>
            <a:off x="11279994" y="0"/>
            <a:ext cx="912006" cy="91200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780C64-0E73-292B-EEC8-2EEF906CF7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940" y="-744248"/>
            <a:ext cx="1829772" cy="2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– einspaltig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28464" y="6468488"/>
            <a:ext cx="1882987" cy="389512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C409188-9BDF-08FA-BB13-5CB916F4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F7445D61-3086-26CD-3E91-572EA98C5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rgbClr val="C20979">
                    <a:alpha val="20000"/>
                  </a:srgb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9FF794B-C556-34F4-5AE2-95E1EE7E6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6514" y="6468488"/>
            <a:ext cx="1896533" cy="38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545E-A440-2646-B2EC-DA051E070E5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80934C6-997F-50EC-C639-71852FA2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4" y="2179645"/>
            <a:ext cx="11142669" cy="3997317"/>
          </a:xfrm>
        </p:spPr>
        <p:txBody>
          <a:bodyPr/>
          <a:lstStyle>
            <a:lvl1pPr>
              <a:defRPr>
                <a:solidFill>
                  <a:srgbClr val="3F1357"/>
                </a:solidFill>
              </a:defRPr>
            </a:lvl1pPr>
            <a:lvl2pPr>
              <a:defRPr>
                <a:solidFill>
                  <a:srgbClr val="3F1357"/>
                </a:solidFill>
              </a:defRPr>
            </a:lvl2pPr>
            <a:lvl3pPr>
              <a:defRPr>
                <a:solidFill>
                  <a:srgbClr val="3F1357"/>
                </a:solidFill>
              </a:defRPr>
            </a:lvl3pPr>
            <a:lvl4pPr>
              <a:defRPr>
                <a:solidFill>
                  <a:srgbClr val="3F1357"/>
                </a:solidFill>
              </a:defRPr>
            </a:lvl4pPr>
            <a:lvl5pPr>
              <a:defRPr>
                <a:solidFill>
                  <a:srgbClr val="3F1357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8CBD15F8-7786-FA67-BC1D-086384836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rgbClr val="3F1357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19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– einspaltig Bulletpoints – mit 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394" y="6126164"/>
            <a:ext cx="10972800" cy="342325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AE0D46-3902-B9E4-D16E-4AE42DC5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53163E97-8AA7-4550-A08B-459D361E0F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rgbClr val="C20979">
                    <a:alpha val="20000"/>
                  </a:srgb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44C58F3-010F-9F92-76C7-440A1D85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4" y="2179645"/>
            <a:ext cx="11142669" cy="3997317"/>
          </a:xfrm>
        </p:spPr>
        <p:txBody>
          <a:bodyPr/>
          <a:lstStyle>
            <a:lvl1pPr>
              <a:defRPr>
                <a:solidFill>
                  <a:srgbClr val="3F1357"/>
                </a:solidFill>
              </a:defRPr>
            </a:lvl1pPr>
            <a:lvl2pPr>
              <a:defRPr>
                <a:solidFill>
                  <a:srgbClr val="3F1357"/>
                </a:solidFill>
              </a:defRPr>
            </a:lvl2pPr>
            <a:lvl3pPr>
              <a:defRPr>
                <a:solidFill>
                  <a:srgbClr val="3F1357"/>
                </a:solidFill>
              </a:defRPr>
            </a:lvl3pPr>
            <a:lvl4pPr>
              <a:defRPr>
                <a:solidFill>
                  <a:srgbClr val="3F1357"/>
                </a:solidFill>
              </a:defRPr>
            </a:lvl4pPr>
            <a:lvl5pPr>
              <a:defRPr>
                <a:solidFill>
                  <a:srgbClr val="3F1357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AF5C2C9D-C577-08A7-B9A8-73CC63402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rgbClr val="3F1357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6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auf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04D47C0-0F98-036E-0A35-7C772F9F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8B1D3D58-C60D-ABE9-95E5-C9CA4F5569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rgbClr val="C20979">
                    <a:alpha val="20000"/>
                  </a:srgb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A6F122-79AC-C6ED-1A69-581C724A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5" y="2179645"/>
            <a:ext cx="5259254" cy="3997317"/>
          </a:xfrm>
        </p:spPr>
        <p:txBody>
          <a:bodyPr/>
          <a:lstStyle>
            <a:lvl1pPr>
              <a:defRPr>
                <a:solidFill>
                  <a:srgbClr val="3F1357"/>
                </a:solidFill>
              </a:defRPr>
            </a:lvl1pPr>
            <a:lvl2pPr>
              <a:defRPr>
                <a:solidFill>
                  <a:srgbClr val="3F1357"/>
                </a:solidFill>
              </a:defRPr>
            </a:lvl2pPr>
            <a:lvl3pPr>
              <a:defRPr>
                <a:solidFill>
                  <a:srgbClr val="3F1357"/>
                </a:solidFill>
              </a:defRPr>
            </a:lvl3pPr>
            <a:lvl4pPr>
              <a:defRPr>
                <a:solidFill>
                  <a:srgbClr val="3F1357"/>
                </a:solidFill>
              </a:defRPr>
            </a:lvl4pPr>
            <a:lvl5pPr>
              <a:defRPr>
                <a:solidFill>
                  <a:srgbClr val="3F1357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162D533-4FD1-229C-DC9B-D82D51289B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99353" y="2179645"/>
            <a:ext cx="5259254" cy="3997317"/>
          </a:xfrm>
        </p:spPr>
        <p:txBody>
          <a:bodyPr/>
          <a:lstStyle>
            <a:lvl1pPr>
              <a:defRPr>
                <a:solidFill>
                  <a:srgbClr val="3F1357"/>
                </a:solidFill>
              </a:defRPr>
            </a:lvl1pPr>
            <a:lvl2pPr>
              <a:defRPr>
                <a:solidFill>
                  <a:srgbClr val="3F1357"/>
                </a:solidFill>
              </a:defRPr>
            </a:lvl2pPr>
            <a:lvl3pPr>
              <a:defRPr>
                <a:solidFill>
                  <a:srgbClr val="3F1357"/>
                </a:solidFill>
              </a:defRPr>
            </a:lvl3pPr>
            <a:lvl4pPr>
              <a:defRPr>
                <a:solidFill>
                  <a:srgbClr val="3F1357"/>
                </a:solidFill>
              </a:defRPr>
            </a:lvl4pPr>
            <a:lvl5pPr>
              <a:defRPr>
                <a:solidFill>
                  <a:srgbClr val="3F1357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618423D7-991A-F36F-25EB-41FC89B7F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rgbClr val="3F1357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72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auf Fläche – mit 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6DE2362-11D3-E27E-046B-CBC20999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8FC60C2-8311-7921-128C-83C1B7491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rgbClr val="C20979">
                    <a:alpha val="20000"/>
                  </a:srgb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469BEAC-479A-D8E6-13E5-F60F12A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6514" y="6468488"/>
            <a:ext cx="1896533" cy="38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545E-A440-2646-B2EC-DA051E070E5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80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233145D6-34D7-2026-B871-8F48F453A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91EAA1-D31A-65A1-21DF-4E46CE4C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AB63-F56B-6945-8718-4FA20B075D5A}" type="datetimeFigureOut">
              <a:rPr lang="de-DE" smtClean="0"/>
              <a:t>13.12.2023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FC242F-B639-6535-7F54-69B19124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844B266-F532-558A-24C7-3386D0751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rgbClr val="C20979">
                    <a:alpha val="20000"/>
                  </a:srgb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A62A97F-6BBE-EB28-ACCE-E4532D3F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E9C21C0-3F8F-9E4D-C19B-672905E1C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rgbClr val="3F1357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035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bg>
      <p:bgPr>
        <a:gradFill>
          <a:gsLst>
            <a:gs pos="0">
              <a:srgbClr val="C6286B"/>
            </a:gs>
            <a:gs pos="100000">
              <a:srgbClr val="C93F5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DA2E71E-157D-2CA7-41CE-BFD3347FE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1"/>
          <a:stretch/>
        </p:blipFill>
        <p:spPr>
          <a:xfrm>
            <a:off x="5406421" y="548750"/>
            <a:ext cx="6016831" cy="6016831"/>
          </a:xfrm>
          <a:prstGeom prst="ellipse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81927A-7C66-6659-14A3-4EE2998FF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35776" y="2143635"/>
            <a:ext cx="3471551" cy="626431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91EAA1-D31A-65A1-21DF-4E46CE4C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0AB63-F56B-6945-8718-4FA20B075D5A}" type="datetimeFigureOut">
              <a:rPr lang="de-DE" smtClean="0"/>
              <a:pPr/>
              <a:t>13.12.2023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FC242F-B639-6535-7F54-69B19124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02DD6-CA3D-D141-A40B-06596BE102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844B266-F532-558A-24C7-3386D0751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chemeClr val="bg1">
                    <a:alpha val="2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A62A97F-6BBE-EB28-ACCE-E4532D3F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53A4DC27-56A3-1A09-D4FC-B6FC079A4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85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bg>
      <p:bgPr>
        <a:gradFill>
          <a:gsLst>
            <a:gs pos="0">
              <a:srgbClr val="C6286B"/>
            </a:gs>
            <a:gs pos="100000">
              <a:srgbClr val="C93F5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91EAA1-D31A-65A1-21DF-4E46CE4C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0AB63-F56B-6945-8718-4FA20B075D5A}" type="datetimeFigureOut">
              <a:rPr lang="de-DE" smtClean="0"/>
              <a:pPr/>
              <a:t>13.12.2023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FC242F-B639-6535-7F54-69B19124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02DD6-CA3D-D141-A40B-06596BE102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844B266-F532-558A-24C7-3386D0751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5" y="290411"/>
            <a:ext cx="5055466" cy="3193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b="0" i="0" spc="300">
                <a:solidFill>
                  <a:schemeClr val="bg1">
                    <a:alpha val="2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RUBRIK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A62A97F-6BBE-EB28-ACCE-E4532D3F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3520" cy="81704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D1590D4-2CD8-2C0E-8FF8-C3F3E4954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1480340"/>
            <a:ext cx="11147425" cy="447675"/>
          </a:xfrm>
        </p:spPr>
        <p:txBody>
          <a:bodyPr>
            <a:noAutofit/>
          </a:bodyPr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968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3394" y="6468488"/>
            <a:ext cx="1882987" cy="38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rgbClr val="3F1357"/>
                </a:solidFill>
              </a:defRPr>
            </a:lvl1pPr>
          </a:lstStyle>
          <a:p>
            <a:r>
              <a:rPr lang="de-DE" dirty="0"/>
              <a:t>Oktober 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56514" y="6468488"/>
            <a:ext cx="1896533" cy="38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rgbClr val="3F1357"/>
                </a:solidFill>
              </a:defRPr>
            </a:lvl1pPr>
          </a:lstStyle>
          <a:p>
            <a:fld id="{2D01545E-A440-2646-B2EC-DA051E070E5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2C4090-5A26-F74E-EF11-E04ADCD94BA9}"/>
              </a:ext>
            </a:extLst>
          </p:cNvPr>
          <p:cNvSpPr/>
          <p:nvPr userDrawn="1"/>
        </p:nvSpPr>
        <p:spPr>
          <a:xfrm>
            <a:off x="11279994" y="0"/>
            <a:ext cx="912006" cy="91200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B74BD79B-CAF1-C7FF-50B3-00952878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63295"/>
            <a:ext cx="11125203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8672B53-DBF3-56F8-4AB5-A3967AA78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4" y="2179645"/>
            <a:ext cx="11125203" cy="399731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19ABD3-BF5E-A1CF-9AA4-23A756B3EF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75940" y="-744248"/>
            <a:ext cx="1829772" cy="2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50" r:id="rId3"/>
    <p:sldLayoutId id="2147483666" r:id="rId4"/>
    <p:sldLayoutId id="2147483661" r:id="rId5"/>
    <p:sldLayoutId id="2147483665" r:id="rId6"/>
    <p:sldLayoutId id="2147483675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solidFill>
            <a:srgbClr val="C20979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Clr>
          <a:srgbClr val="C20979"/>
        </a:buClr>
        <a:buFont typeface="Lucida Grande"/>
        <a:buChar char="»"/>
        <a:defRPr sz="2400" kern="1200">
          <a:solidFill>
            <a:srgbClr val="3F135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Clr>
          <a:srgbClr val="C20979"/>
        </a:buClr>
        <a:buFont typeface="Lucida Grande"/>
        <a:buChar char="›"/>
        <a:defRPr sz="2000" kern="1200">
          <a:solidFill>
            <a:srgbClr val="3F135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Clr>
          <a:srgbClr val="C20979"/>
        </a:buClr>
        <a:buFont typeface="Arial"/>
        <a:buChar char="•"/>
        <a:defRPr sz="1800" kern="1200">
          <a:solidFill>
            <a:srgbClr val="3F135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Clr>
          <a:srgbClr val="C20979"/>
        </a:buClr>
        <a:buFont typeface="Lucida Grande"/>
        <a:buChar char="›"/>
        <a:defRPr sz="1600" kern="1200">
          <a:solidFill>
            <a:srgbClr val="3F135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Clr>
          <a:srgbClr val="C20979"/>
        </a:buClr>
        <a:buFont typeface="Lucida Grande"/>
        <a:buChar char="·"/>
        <a:defRPr sz="1600" kern="1200">
          <a:solidFill>
            <a:srgbClr val="3F135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4FE7FF5-43B1-17B3-2B5C-55408B0CF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Ausbildung und  Tätigkeitsfelder</a:t>
            </a:r>
          </a:p>
        </p:txBody>
      </p:sp>
    </p:spTree>
    <p:extLst>
      <p:ext uri="{BB962C8B-B14F-4D97-AF65-F5344CB8AC3E}">
        <p14:creationId xmlns:p14="http://schemas.microsoft.com/office/powerpoint/2010/main" val="61798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7F66ED-7E34-7323-B317-D0B77433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Ausbildungsabschnitt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702C945-6C15-D1AD-834A-FE70F3636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14363" algn="l"/>
              </a:tabLst>
            </a:pPr>
            <a:r>
              <a:rPr lang="de-DE" dirty="0"/>
              <a:t>DER APOTHEKERBERUF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2B71BC-9935-8815-6493-5E318F3A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97D68C99-793B-E193-9426-A42FB61F6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de-DE" sz="2400" dirty="0"/>
              <a:t>Allgemeine, anorganische und organische Chemie</a:t>
            </a:r>
          </a:p>
          <a:p>
            <a:pPr>
              <a:lnSpc>
                <a:spcPct val="130000"/>
              </a:lnSpc>
              <a:defRPr/>
            </a:pPr>
            <a:r>
              <a:rPr lang="de-DE" sz="2400" dirty="0"/>
              <a:t>Grundlagen der pharmazeutischen Biologie und Humanbiologie</a:t>
            </a:r>
          </a:p>
          <a:p>
            <a:pPr>
              <a:lnSpc>
                <a:spcPct val="130000"/>
              </a:lnSpc>
              <a:defRPr/>
            </a:pPr>
            <a:r>
              <a:rPr lang="de-DE" sz="2400" dirty="0"/>
              <a:t>Grundlagen der pharmazeutischen Analytik</a:t>
            </a:r>
          </a:p>
          <a:p>
            <a:pPr>
              <a:lnSpc>
                <a:spcPct val="130000"/>
              </a:lnSpc>
              <a:defRPr/>
            </a:pPr>
            <a:r>
              <a:rPr lang="de-DE" sz="2400" dirty="0"/>
              <a:t>Grundlagen der Physik, physikalischen Chemie und Arzneiformenlehre</a:t>
            </a:r>
          </a:p>
          <a:p>
            <a:pPr>
              <a:lnSpc>
                <a:spcPct val="130000"/>
              </a:lnSpc>
              <a:spcBef>
                <a:spcPts val="1800"/>
              </a:spcBef>
              <a:buNone/>
              <a:defRPr/>
            </a:pPr>
            <a:r>
              <a:rPr lang="de-DE" sz="2400" dirty="0">
                <a:solidFill>
                  <a:srgbClr val="C20979"/>
                </a:solidFill>
              </a:rPr>
              <a:t>8 Wochen Famulatur</a:t>
            </a:r>
          </a:p>
          <a:p>
            <a:pPr>
              <a:lnSpc>
                <a:spcPct val="130000"/>
              </a:lnSpc>
              <a:buFont typeface="Lucida Grande"/>
              <a:buNone/>
              <a:defRPr/>
            </a:pPr>
            <a:r>
              <a:rPr lang="de-DE" sz="2400" dirty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30000"/>
              </a:lnSpc>
              <a:defRPr/>
            </a:pPr>
            <a:r>
              <a:rPr lang="de-DE" b="1" dirty="0">
                <a:solidFill>
                  <a:srgbClr val="C20979"/>
                </a:solidFill>
              </a:rPr>
              <a:t>1.  Abschnitt der Pharmazeutischen Prüfung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D056387-63D5-D602-C3D4-8FE1BCA35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4 Semester Grundstudium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FC0C0B-EC97-6BB3-F425-3CFD5FAD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4585" y="0"/>
            <a:ext cx="2067415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1044BFB-3AAD-1F47-D916-DC532DC1E368}"/>
              </a:ext>
            </a:extLst>
          </p:cNvPr>
          <p:cNvSpPr/>
          <p:nvPr/>
        </p:nvSpPr>
        <p:spPr>
          <a:xfrm>
            <a:off x="11279994" y="0"/>
            <a:ext cx="912006" cy="91200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A64137-DDB4-A5EE-8D9A-D61934CD4B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940" y="-744248"/>
            <a:ext cx="1829772" cy="2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7F66ED-7E34-7323-B317-D0B77433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Ausbildungsabschnitt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702C945-6C15-D1AD-834A-FE70F3636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14363" algn="l"/>
              </a:tabLst>
            </a:pPr>
            <a:r>
              <a:rPr lang="de-DE"/>
              <a:t>DER APOTHEKERBERUF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2B71BC-9935-8815-6493-5E318F3A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97D68C99-793B-E193-9426-A42FB61F6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sz="2400" dirty="0"/>
              <a:t>Pharmazeutische/Medizinische Chemie</a:t>
            </a:r>
          </a:p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sz="2400" dirty="0"/>
              <a:t>Pharmazeutische Biologie</a:t>
            </a:r>
          </a:p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sz="2400" dirty="0"/>
              <a:t>Pharmakologie und Toxikologie</a:t>
            </a:r>
          </a:p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sz="2400" dirty="0"/>
              <a:t>Pharmazeutische Technologie/Biopharmazie</a:t>
            </a:r>
          </a:p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sz="2400" dirty="0"/>
              <a:t>	Klinische Pharmazie</a:t>
            </a:r>
          </a:p>
          <a:p>
            <a:pPr>
              <a:lnSpc>
                <a:spcPct val="130000"/>
              </a:lnSpc>
              <a:buNone/>
              <a:defRPr/>
            </a:pPr>
            <a:r>
              <a:rPr lang="de-DE" sz="2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C20979"/>
                </a:solidFill>
              </a:rPr>
              <a:t>2. Abschnitt der Pharmazeutischen Prüfung</a:t>
            </a:r>
          </a:p>
        </p:txBody>
      </p:sp>
      <p:sp>
        <p:nvSpPr>
          <p:cNvPr id="6" name="Textplatzhalter 23">
            <a:extLst>
              <a:ext uri="{FF2B5EF4-FFF2-40B4-BE49-F238E27FC236}">
                <a16:creationId xmlns:a16="http://schemas.microsoft.com/office/drawing/2014/main" id="{047D6B72-3001-F9CC-C49E-6B44CA4BB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1480340"/>
            <a:ext cx="11147425" cy="447675"/>
          </a:xfrm>
        </p:spPr>
        <p:txBody>
          <a:bodyPr/>
          <a:lstStyle/>
          <a:p>
            <a:r>
              <a:rPr lang="de-DE" b="1" dirty="0"/>
              <a:t>4 Semester Hauptstudium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6732C9-DFC9-3592-5130-28DAF535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4585" y="0"/>
            <a:ext cx="2067415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4529E6-028A-02B6-A119-062CCC70D8CD}"/>
              </a:ext>
            </a:extLst>
          </p:cNvPr>
          <p:cNvSpPr/>
          <p:nvPr/>
        </p:nvSpPr>
        <p:spPr>
          <a:xfrm>
            <a:off x="11279994" y="0"/>
            <a:ext cx="912006" cy="91200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2CE2D2-C99E-3791-B836-64DAD609A9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40" y="-744248"/>
            <a:ext cx="1829772" cy="2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63397598-D458-0109-0C47-59537E95AB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9"/>
            <a:ext cx="6857998" cy="12192000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76D9E05-D241-9475-8868-D07136C9A7FD}"/>
              </a:ext>
            </a:extLst>
          </p:cNvPr>
          <p:cNvSpPr/>
          <p:nvPr/>
        </p:nvSpPr>
        <p:spPr>
          <a:xfrm>
            <a:off x="0" y="-1"/>
            <a:ext cx="12192000" cy="1879601"/>
          </a:xfrm>
          <a:prstGeom prst="rect">
            <a:avLst/>
          </a:prstGeom>
          <a:gradFill>
            <a:gsLst>
              <a:gs pos="0">
                <a:srgbClr val="C6286B"/>
              </a:gs>
              <a:gs pos="100000">
                <a:srgbClr val="C93F54"/>
              </a:gs>
            </a:gsLst>
            <a:lin ang="0" scaled="1"/>
          </a:gra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7461C8-EB8C-77B0-2588-C90626F5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7654E9-9F70-A172-741E-3440B9D68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bg1">
                    <a:alpha val="20000"/>
                  </a:schemeClr>
                </a:solidFill>
              </a:rPr>
              <a:t>DER APOTHEKERBERUF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4B0BA6-203D-0F77-A9C0-DCE76A6002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Vom Arzneistoff zum Arzneimittel</a:t>
            </a:r>
          </a:p>
        </p:txBody>
      </p:sp>
    </p:spTree>
    <p:extLst>
      <p:ext uri="{BB962C8B-B14F-4D97-AF65-F5344CB8AC3E}">
        <p14:creationId xmlns:p14="http://schemas.microsoft.com/office/powerpoint/2010/main" val="151177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63E2808-268C-545D-05CD-A5F8125F7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664" y="1652737"/>
            <a:ext cx="4898548" cy="39488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19D6D4-199B-DBEA-330B-7563284E3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46" y="1652737"/>
            <a:ext cx="4898548" cy="394882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77F66ED-7E34-7323-B317-D0B77433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Ausbildungsabschnitt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702C945-6C15-D1AD-834A-FE70F3636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14363" algn="l"/>
              </a:tabLst>
            </a:pPr>
            <a:r>
              <a:rPr lang="de-DE" dirty="0"/>
              <a:t>DER APOTHEKERBERUF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2B71BC-9935-8815-6493-5E318F3A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6D6D578-3D73-C349-CF21-2C10D4E74617}"/>
              </a:ext>
            </a:extLst>
          </p:cNvPr>
          <p:cNvGrpSpPr/>
          <p:nvPr/>
        </p:nvGrpSpPr>
        <p:grpSpPr>
          <a:xfrm>
            <a:off x="731617" y="1922709"/>
            <a:ext cx="4581163" cy="4432598"/>
            <a:chOff x="731617" y="1922709"/>
            <a:chExt cx="4581163" cy="443259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D287CF6-B751-BC3D-7010-FCD3191CC2C5}"/>
                </a:ext>
              </a:extLst>
            </p:cNvPr>
            <p:cNvSpPr txBox="1"/>
            <p:nvPr/>
          </p:nvSpPr>
          <p:spPr>
            <a:xfrm>
              <a:off x="731617" y="1922709"/>
              <a:ext cx="393182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buClr>
                  <a:srgbClr val="3F1357"/>
                </a:buClr>
                <a:defRPr/>
              </a:pPr>
              <a:r>
                <a:rPr lang="de-DE" sz="2400" b="1" dirty="0">
                  <a:solidFill>
                    <a:schemeClr val="bg1"/>
                  </a:solidFill>
                </a:rPr>
                <a:t>6 Monate </a:t>
              </a:r>
              <a:br>
                <a:rPr lang="de-DE" sz="2400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praktische Ausbildung </a:t>
              </a:r>
              <a:br>
                <a:rPr lang="de-DE" sz="2400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in einer öffentlichen </a:t>
              </a:r>
              <a:br>
                <a:rPr lang="de-DE" sz="2400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Apotheke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E5038FC-BB67-FC57-7830-4A903F40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449842" y="3492369"/>
              <a:ext cx="2862938" cy="2862938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4E55EB6-BE26-E750-1491-7370A263AF20}"/>
              </a:ext>
            </a:extLst>
          </p:cNvPr>
          <p:cNvGrpSpPr/>
          <p:nvPr/>
        </p:nvGrpSpPr>
        <p:grpSpPr>
          <a:xfrm>
            <a:off x="6688209" y="1928873"/>
            <a:ext cx="4893578" cy="4539487"/>
            <a:chOff x="6688209" y="1928873"/>
            <a:chExt cx="4893578" cy="4539487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B757B4A-B6C1-40D5-974D-E485B39331B7}"/>
                </a:ext>
              </a:extLst>
            </p:cNvPr>
            <p:cNvSpPr txBox="1"/>
            <p:nvPr/>
          </p:nvSpPr>
          <p:spPr>
            <a:xfrm>
              <a:off x="6688209" y="1928873"/>
              <a:ext cx="4607755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3F1357"/>
                </a:buClr>
                <a:defRPr/>
              </a:pPr>
              <a:r>
                <a:rPr lang="de-DE" sz="2400" b="1" dirty="0">
                  <a:solidFill>
                    <a:schemeClr val="bg1"/>
                  </a:solidFill>
                </a:rPr>
                <a:t>6 Monate </a:t>
              </a:r>
              <a:br>
                <a:rPr lang="de-DE" sz="2400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praktische Ausbildung wahlweise in einer öffentlichen Apotheke, einer Krankenhaus- oder Bundeswehrapotheke, in der pharmazeutischen Industrie, </a:t>
              </a:r>
              <a:br>
                <a:rPr lang="de-DE" sz="2400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in Untersuchungslaboratorien oder der Universität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C5F1E8C-1C72-3452-3E19-7594F5E93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836465" y="4723038"/>
              <a:ext cx="1745322" cy="1745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40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051867-1660-D880-A8E2-0752A3321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83" y="3057346"/>
            <a:ext cx="3885806" cy="254422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77F66ED-7E34-7323-B317-D0B77433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Ausbildungsabschnitt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702C945-6C15-D1AD-834A-FE70F3636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14363" algn="l"/>
              </a:tabLst>
            </a:pPr>
            <a:r>
              <a:rPr lang="de-DE" dirty="0"/>
              <a:t>DER APOTHEKERBERUF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2B71BC-9935-8815-6493-5E318F3A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Inhaltsplatzhalter 20">
            <a:extLst>
              <a:ext uri="{FF2B5EF4-FFF2-40B4-BE49-F238E27FC236}">
                <a16:creationId xmlns:a16="http://schemas.microsoft.com/office/drawing/2014/main" id="{3D7BDC2F-D2CF-A9C9-9FEC-2CAB8AFC2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34" y="2790892"/>
            <a:ext cx="4881283" cy="1648064"/>
          </a:xfrm>
        </p:spPr>
        <p:txBody>
          <a:bodyPr anchor="b">
            <a:normAutofit/>
          </a:bodyPr>
          <a:lstStyle/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>
                <a:solidFill>
                  <a:srgbClr val="C20979"/>
                </a:solidFill>
              </a:rPr>
              <a:t>3. Abschnitt der Pharmazeutischen Prüfung</a:t>
            </a:r>
          </a:p>
          <a:p>
            <a:pPr>
              <a:lnSpc>
                <a:spcPct val="130000"/>
              </a:lnSpc>
              <a:tabLst>
                <a:tab pos="355600" algn="l"/>
              </a:tabLst>
              <a:defRPr/>
            </a:pPr>
            <a:r>
              <a:rPr lang="de-DE" dirty="0">
                <a:solidFill>
                  <a:srgbClr val="C20979"/>
                </a:solidFill>
                <a:sym typeface="Wingdings" pitchFamily="2" charset="2"/>
              </a:rPr>
              <a:t> </a:t>
            </a:r>
            <a:r>
              <a:rPr lang="de-DE" dirty="0">
                <a:solidFill>
                  <a:srgbClr val="C20979"/>
                </a:solidFill>
              </a:rPr>
              <a:t>Approbation als Apotheker/-in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7CD0D1C-079E-3315-EE21-31FB8EF9D3BC}"/>
              </a:ext>
            </a:extLst>
          </p:cNvPr>
          <p:cNvSpPr txBox="1"/>
          <p:nvPr/>
        </p:nvSpPr>
        <p:spPr>
          <a:xfrm>
            <a:off x="4477871" y="2528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5A473EC-782B-FDC6-3DB2-37A01BC23D08}"/>
              </a:ext>
            </a:extLst>
          </p:cNvPr>
          <p:cNvGrpSpPr/>
          <p:nvPr/>
        </p:nvGrpSpPr>
        <p:grpSpPr>
          <a:xfrm>
            <a:off x="1066636" y="2316402"/>
            <a:ext cx="6380628" cy="3087604"/>
            <a:chOff x="1066636" y="2316402"/>
            <a:chExt cx="6380628" cy="308760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D287CF6-B751-BC3D-7010-FCD3191CC2C5}"/>
                </a:ext>
              </a:extLst>
            </p:cNvPr>
            <p:cNvSpPr txBox="1"/>
            <p:nvPr/>
          </p:nvSpPr>
          <p:spPr>
            <a:xfrm>
              <a:off x="1066636" y="4573009"/>
              <a:ext cx="638062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0000"/>
                </a:lnSpc>
                <a:buNone/>
                <a:tabLst>
                  <a:tab pos="355600" algn="l"/>
                </a:tabLst>
                <a:defRPr/>
              </a:pPr>
              <a:r>
                <a:rPr lang="de-DE" sz="2400" b="1" dirty="0">
                  <a:solidFill>
                    <a:schemeClr val="bg1"/>
                  </a:solidFill>
                </a:rPr>
                <a:t>4 - 6 Wochen </a:t>
              </a:r>
              <a:br>
                <a:rPr lang="de-DE" sz="2400" b="1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begleitender Unterricht</a:t>
              </a: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06FAD73-8B57-0D43-0339-510956D49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920" y="2316402"/>
              <a:ext cx="3685096" cy="1842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8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074E9A-0CFB-FE83-53CE-88065967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/>
              <a:t>15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616538-A87B-8EC7-9BE4-9D052D162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CF943C8-7F49-6AA7-A77B-8B5BD701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Anforderungsprofil an den Apothekerberuf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A848955C-1BF4-49EE-CBD1-1C3A7CD58BB1}"/>
              </a:ext>
            </a:extLst>
          </p:cNvPr>
          <p:cNvSpPr/>
          <p:nvPr/>
        </p:nvSpPr>
        <p:spPr>
          <a:xfrm>
            <a:off x="543664" y="1825711"/>
            <a:ext cx="5271350" cy="590399"/>
          </a:xfrm>
          <a:prstGeom prst="roundRect">
            <a:avLst>
              <a:gd name="adj" fmla="val 50000"/>
            </a:avLst>
          </a:prstGeom>
          <a:solidFill>
            <a:srgbClr val="4F0F34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de-DE" sz="2400" kern="1200" dirty="0">
                <a:solidFill>
                  <a:schemeClr val="bg1"/>
                </a:solidFill>
              </a:rPr>
              <a:t>Hochschulzugangsberechtigung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E2C62D-80BC-7C15-CD4A-6EA537FD7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801" y="1335698"/>
            <a:ext cx="1453439" cy="1257300"/>
          </a:xfrm>
          <a:prstGeom prst="rect">
            <a:avLst/>
          </a:prstGeom>
        </p:spPr>
      </p:pic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E772D131-4675-7EC8-7EA4-458167B398CD}"/>
              </a:ext>
            </a:extLst>
          </p:cNvPr>
          <p:cNvSpPr/>
          <p:nvPr/>
        </p:nvSpPr>
        <p:spPr>
          <a:xfrm>
            <a:off x="543663" y="2769886"/>
            <a:ext cx="6985850" cy="590399"/>
          </a:xfrm>
          <a:prstGeom prst="roundRect">
            <a:avLst>
              <a:gd name="adj" fmla="val 50000"/>
            </a:avLst>
          </a:prstGeom>
          <a:solidFill>
            <a:srgbClr val="4F0F34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>
                <a:solidFill>
                  <a:schemeClr val="bg1"/>
                </a:solidFill>
              </a:rPr>
              <a:t>Interesse an naturwissenschaftlichen Fragen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6CE906E-4D19-9476-8728-4016F9C20C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3412" y="2378685"/>
            <a:ext cx="1453439" cy="1257300"/>
          </a:xfrm>
          <a:prstGeom prst="rect">
            <a:avLst/>
          </a:prstGeom>
        </p:spPr>
      </p:pic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CDE09A20-1934-D7D3-988E-F68AC7E297DA}"/>
              </a:ext>
            </a:extLst>
          </p:cNvPr>
          <p:cNvSpPr/>
          <p:nvPr/>
        </p:nvSpPr>
        <p:spPr>
          <a:xfrm>
            <a:off x="543663" y="3714061"/>
            <a:ext cx="5828562" cy="590399"/>
          </a:xfrm>
          <a:prstGeom prst="roundRect">
            <a:avLst>
              <a:gd name="adj" fmla="val 50000"/>
            </a:avLst>
          </a:prstGeom>
          <a:solidFill>
            <a:srgbClr val="4F0F34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>
                <a:solidFill>
                  <a:schemeClr val="bg1"/>
                </a:solidFill>
              </a:rPr>
              <a:t>Hohes Verantwortungsbewusstsein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38ADB937-27B0-F874-4B8C-432E94486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505" y="3345764"/>
            <a:ext cx="1453439" cy="1257300"/>
          </a:xfrm>
          <a:prstGeom prst="rect">
            <a:avLst/>
          </a:prstGeom>
        </p:spPr>
      </p:pic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ADB22C98-178C-4ED9-FB9F-DB0C06FE1309}"/>
              </a:ext>
            </a:extLst>
          </p:cNvPr>
          <p:cNvSpPr/>
          <p:nvPr/>
        </p:nvSpPr>
        <p:spPr>
          <a:xfrm>
            <a:off x="543663" y="4658236"/>
            <a:ext cx="2613875" cy="590399"/>
          </a:xfrm>
          <a:prstGeom prst="roundRect">
            <a:avLst>
              <a:gd name="adj" fmla="val 50000"/>
            </a:avLst>
          </a:prstGeom>
          <a:solidFill>
            <a:srgbClr val="4F0F34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>
                <a:solidFill>
                  <a:schemeClr val="bg1"/>
                </a:solidFill>
              </a:rPr>
              <a:t>Genauigkeit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D6D77FBF-A14E-BFF2-7E70-1A740D6D1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255" y="4304460"/>
            <a:ext cx="1453439" cy="1257300"/>
          </a:xfrm>
          <a:prstGeom prst="rect">
            <a:avLst/>
          </a:prstGeom>
        </p:spPr>
      </p:pic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4D52520-51AA-7EE6-3F93-F1348528FABF}"/>
              </a:ext>
            </a:extLst>
          </p:cNvPr>
          <p:cNvSpPr/>
          <p:nvPr/>
        </p:nvSpPr>
        <p:spPr>
          <a:xfrm>
            <a:off x="543663" y="5602412"/>
            <a:ext cx="6442925" cy="590399"/>
          </a:xfrm>
          <a:prstGeom prst="roundRect">
            <a:avLst>
              <a:gd name="adj" fmla="val 50000"/>
            </a:avLst>
          </a:prstGeom>
          <a:solidFill>
            <a:srgbClr val="4F0F34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>
                <a:solidFill>
                  <a:schemeClr val="bg1"/>
                </a:solidFill>
              </a:rPr>
              <a:t>Kommunikationsfähigkeit und Sensibilität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1A8DA34-BB2E-C2C1-B5F1-7CBE3F8984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4381" y="5203139"/>
            <a:ext cx="145343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62CDA0D-CA6F-296B-0F87-876DD05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nach dem Studium?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DEC361-DB4F-82B4-DF5B-D7C54CEA1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35C697-339E-44B9-061C-31B5607CF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FAF322-E810-0E70-FD99-1967560934E3}"/>
              </a:ext>
            </a:extLst>
          </p:cNvPr>
          <p:cNvSpPr txBox="1"/>
          <p:nvPr/>
        </p:nvSpPr>
        <p:spPr>
          <a:xfrm>
            <a:off x="666558" y="4908648"/>
            <a:ext cx="234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2400" b="1" dirty="0">
                <a:solidFill>
                  <a:srgbClr val="C2097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FORT-BILDUNG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E18CC4-BDF1-B9F9-6065-CFB41EAB9EFD}"/>
              </a:ext>
            </a:extLst>
          </p:cNvPr>
          <p:cNvSpPr txBox="1"/>
          <p:nvPr/>
        </p:nvSpPr>
        <p:spPr>
          <a:xfrm>
            <a:off x="1257361" y="3364929"/>
            <a:ext cx="234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6F0E4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WEITER-BILDUNG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F88E925-0D09-6104-475F-7FA6B1FB9E08}"/>
              </a:ext>
            </a:extLst>
          </p:cNvPr>
          <p:cNvSpPr txBox="1"/>
          <p:nvPr/>
        </p:nvSpPr>
        <p:spPr>
          <a:xfrm>
            <a:off x="5804305" y="1599713"/>
            <a:ext cx="546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>
                <a:solidFill>
                  <a:srgbClr val="4F0F3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PROMOTION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EC647A-C5B9-5D6C-EA76-3E91AA1E4A8A}"/>
              </a:ext>
            </a:extLst>
          </p:cNvPr>
          <p:cNvSpPr txBox="1"/>
          <p:nvPr/>
        </p:nvSpPr>
        <p:spPr>
          <a:xfrm>
            <a:off x="9676579" y="3986891"/>
            <a:ext cx="546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de-DE" sz="2400" b="1" dirty="0">
                <a:solidFill>
                  <a:srgbClr val="C2097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ARBEITEN </a:t>
            </a:r>
            <a:br>
              <a:rPr lang="de-DE" sz="2400" b="1" dirty="0">
                <a:solidFill>
                  <a:srgbClr val="C2097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de-DE" sz="2400" b="1" dirty="0">
                <a:solidFill>
                  <a:srgbClr val="C2097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 AUSLAND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27E857-419B-FFF4-321C-48B5B88167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02251" y="1480341"/>
            <a:ext cx="11948217" cy="59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06A38-75FE-F574-116D-AC2A2C21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/>
              <a:t>17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BABF6D-4EF6-609F-D7F8-4740AED26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4E90C5-07F7-EEF5-130B-C5E1BD0E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4997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993DFAE-356E-FC3C-30F6-D41D9ADD7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für eure Aufmerksamkeit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2D7C3D-31AB-A5A5-5C58-996AE73A7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960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5089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30FDE-CF5E-C064-4011-6BCF0C13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F7FCEA-0D1E-B60D-5F44-95EF308F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8A4D29-E548-FE92-9547-FF0BEE497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94" y="290411"/>
            <a:ext cx="8122925" cy="31937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A24A2EA-2AB4-6B8B-B7EA-3AC0DAA1A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Entwicklung der Pharmazie</a:t>
            </a:r>
          </a:p>
          <a:p>
            <a:r>
              <a:rPr lang="de-DE" dirty="0"/>
              <a:t>Tätigkeitsbereiche </a:t>
            </a:r>
            <a:br>
              <a:rPr lang="de-DE" dirty="0"/>
            </a:br>
            <a:r>
              <a:rPr lang="de-DE" dirty="0"/>
              <a:t>der Apotheker/-innen</a:t>
            </a:r>
          </a:p>
          <a:p>
            <a:pPr lvl="1"/>
            <a:r>
              <a:rPr lang="de-DE" dirty="0"/>
              <a:t>Öffentliche Apotheke</a:t>
            </a:r>
          </a:p>
          <a:p>
            <a:pPr lvl="1"/>
            <a:r>
              <a:rPr lang="de-DE" dirty="0"/>
              <a:t>Krankenhausapotheke</a:t>
            </a:r>
          </a:p>
          <a:p>
            <a:pPr lvl="1"/>
            <a:r>
              <a:rPr lang="de-DE" dirty="0"/>
              <a:t>Pharmazeutische Industrie</a:t>
            </a:r>
          </a:p>
          <a:p>
            <a:r>
              <a:rPr lang="de-DE" dirty="0"/>
              <a:t>Entwicklung eines Arzneimittels</a:t>
            </a:r>
            <a:endParaRPr lang="de-DE" b="1" dirty="0">
              <a:solidFill>
                <a:srgbClr val="26498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de-DE" b="1" dirty="0">
              <a:solidFill>
                <a:srgbClr val="26498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de-DE" b="1" dirty="0">
              <a:solidFill>
                <a:srgbClr val="26498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943345DD-ADB5-7889-CAEC-79D78CA79DA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Ausbildung der Apotheker/-innen</a:t>
            </a:r>
          </a:p>
          <a:p>
            <a:pPr lvl="1"/>
            <a:r>
              <a:rPr lang="de-DE" dirty="0"/>
              <a:t>1. Ausbildungsabschnitt</a:t>
            </a:r>
          </a:p>
          <a:p>
            <a:pPr lvl="1"/>
            <a:r>
              <a:rPr lang="de-DE" dirty="0"/>
              <a:t>2. Ausbildungsabschnitt</a:t>
            </a:r>
          </a:p>
          <a:p>
            <a:pPr lvl="1"/>
            <a:r>
              <a:rPr lang="de-DE" dirty="0"/>
              <a:t>Vom Arzneistoff zum Arzneimittel</a:t>
            </a:r>
          </a:p>
          <a:p>
            <a:pPr lvl="1"/>
            <a:r>
              <a:rPr lang="de-DE" dirty="0"/>
              <a:t>3. Ausbildungsabschnitt</a:t>
            </a:r>
          </a:p>
          <a:p>
            <a:r>
              <a:rPr lang="de-DE" dirty="0"/>
              <a:t>Anforderungsprofil an </a:t>
            </a:r>
            <a:br>
              <a:rPr lang="de-DE" dirty="0"/>
            </a:br>
            <a:r>
              <a:rPr lang="de-DE" dirty="0"/>
              <a:t>den Apothekerberuf</a:t>
            </a:r>
          </a:p>
          <a:p>
            <a:r>
              <a:rPr lang="de-DE" dirty="0"/>
              <a:t>Nach dem Studium</a:t>
            </a:r>
          </a:p>
          <a:p>
            <a:r>
              <a:rPr lang="de-DE" dirty="0"/>
              <a:t>Zeit für Fragen</a:t>
            </a:r>
          </a:p>
        </p:txBody>
      </p:sp>
    </p:spTree>
    <p:extLst>
      <p:ext uri="{BB962C8B-B14F-4D97-AF65-F5344CB8AC3E}">
        <p14:creationId xmlns:p14="http://schemas.microsoft.com/office/powerpoint/2010/main" val="36319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EB6F0DC7-E831-81C0-EE0D-51A1C94BE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97435" y="157832"/>
            <a:ext cx="12404239" cy="618641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7E6E15-F82F-57BA-B344-1ACB9E80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E69B1C-10C2-C489-A463-F2D4E5B61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E28C1E-8C24-552E-763D-63BCDEA4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Entwicklung der Pharmazie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034274-36CB-FE26-07E4-01EDE8B30D2A}"/>
              </a:ext>
            </a:extLst>
          </p:cNvPr>
          <p:cNvSpPr txBox="1"/>
          <p:nvPr/>
        </p:nvSpPr>
        <p:spPr>
          <a:xfrm>
            <a:off x="1410081" y="3649395"/>
            <a:ext cx="3673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e-DE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Frühkulturen: </a:t>
            </a:r>
            <a:br>
              <a:rPr lang="de-DE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bg1"/>
                </a:solidFill>
              </a:rPr>
              <a:t>Arzneien aus Pflanzen,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Tieren, Gesteinen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5800C76-6856-EA8F-249A-8DFAD3DA8662}"/>
              </a:ext>
            </a:extLst>
          </p:cNvPr>
          <p:cNvGrpSpPr/>
          <p:nvPr/>
        </p:nvGrpSpPr>
        <p:grpSpPr>
          <a:xfrm>
            <a:off x="4439996" y="4818212"/>
            <a:ext cx="8390520" cy="1481041"/>
            <a:chOff x="4439996" y="4818212"/>
            <a:chExt cx="8390520" cy="1481041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89E093E-1412-9F6F-40ED-AB91F8273B9E}"/>
                </a:ext>
              </a:extLst>
            </p:cNvPr>
            <p:cNvSpPr txBox="1"/>
            <p:nvPr/>
          </p:nvSpPr>
          <p:spPr>
            <a:xfrm>
              <a:off x="5804684" y="5443598"/>
              <a:ext cx="70258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de-DE" dirty="0">
                  <a:solidFill>
                    <a:srgbClr val="3F1357"/>
                  </a:solidFill>
                </a:rPr>
                <a:t>Ausbildung früher als Lehre </a:t>
              </a:r>
              <a:br>
                <a:rPr lang="de-DE" dirty="0">
                  <a:solidFill>
                    <a:srgbClr val="3F1357"/>
                  </a:solidFill>
                </a:rPr>
              </a:br>
              <a:r>
                <a:rPr lang="de-DE" dirty="0">
                  <a:solidFill>
                    <a:srgbClr val="3F1357"/>
                  </a:solidFill>
                </a:rPr>
                <a:t>in Apotheke, </a:t>
              </a:r>
              <a:r>
                <a:rPr lang="de-DE" b="1" dirty="0">
                  <a:solidFill>
                    <a:srgbClr val="3F1357"/>
                  </a:solidFill>
                </a:rPr>
                <a:t>heute Hochschulstudium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4ECEE52-E06C-631F-04A8-62017328B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996" y="4818212"/>
              <a:ext cx="1695168" cy="1481041"/>
            </a:xfrm>
            <a:prstGeom prst="rect">
              <a:avLst/>
            </a:prstGeom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64930A8-C98A-7093-5641-127DA99A8604}"/>
              </a:ext>
            </a:extLst>
          </p:cNvPr>
          <p:cNvGrpSpPr/>
          <p:nvPr/>
        </p:nvGrpSpPr>
        <p:grpSpPr>
          <a:xfrm>
            <a:off x="-1298672" y="1615242"/>
            <a:ext cx="6382010" cy="1337553"/>
            <a:chOff x="-1298672" y="1615242"/>
            <a:chExt cx="6382010" cy="133755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222EBE1-650F-11D2-F841-32F56EC35C68}"/>
                </a:ext>
              </a:extLst>
            </p:cNvPr>
            <p:cNvSpPr txBox="1"/>
            <p:nvPr/>
          </p:nvSpPr>
          <p:spPr>
            <a:xfrm>
              <a:off x="-1298672" y="2029465"/>
              <a:ext cx="638201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1800" dirty="0">
                  <a:solidFill>
                    <a:srgbClr val="3F1357"/>
                  </a:solidFill>
                </a:rPr>
                <a:t>Heilkunst und </a:t>
              </a:r>
              <a:br>
                <a:rPr lang="de-DE" sz="1800" dirty="0">
                  <a:solidFill>
                    <a:srgbClr val="3F1357"/>
                  </a:solidFill>
                </a:rPr>
              </a:br>
              <a:r>
                <a:rPr lang="de-DE" sz="1800" dirty="0">
                  <a:solidFill>
                    <a:srgbClr val="3F1357"/>
                  </a:solidFill>
                </a:rPr>
                <a:t>Arzneimittelherstellung </a:t>
              </a:r>
              <a:br>
                <a:rPr lang="de-DE" sz="1800" dirty="0">
                  <a:solidFill>
                    <a:srgbClr val="3F1357"/>
                  </a:solidFill>
                </a:rPr>
              </a:br>
              <a:r>
                <a:rPr lang="de-DE" sz="1800" dirty="0">
                  <a:solidFill>
                    <a:srgbClr val="3F1357"/>
                  </a:solidFill>
                </a:rPr>
                <a:t>vor allem durch </a:t>
              </a:r>
              <a:r>
                <a:rPr lang="de-DE" sz="1800" b="1" i="0" dirty="0">
                  <a:solidFill>
                    <a:srgbClr val="3F13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Priester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8702004-596C-AC3B-0210-F6684047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96267" y="1615242"/>
              <a:ext cx="762000" cy="749300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800EED0-63C4-8967-0DED-5612D7F9EDD0}"/>
              </a:ext>
            </a:extLst>
          </p:cNvPr>
          <p:cNvGrpSpPr/>
          <p:nvPr/>
        </p:nvGrpSpPr>
        <p:grpSpPr>
          <a:xfrm>
            <a:off x="6791488" y="1187801"/>
            <a:ext cx="3868173" cy="3643403"/>
            <a:chOff x="6791488" y="1187801"/>
            <a:chExt cx="3868173" cy="3643403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50C1F3A-6107-220A-16D5-26E45E188712}"/>
                </a:ext>
              </a:extLst>
            </p:cNvPr>
            <p:cNvSpPr txBox="1"/>
            <p:nvPr/>
          </p:nvSpPr>
          <p:spPr>
            <a:xfrm>
              <a:off x="7201261" y="3630875"/>
              <a:ext cx="34584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/>
              <a:r>
                <a:rPr lang="de-DE" dirty="0">
                  <a:solidFill>
                    <a:srgbClr val="3F1357"/>
                  </a:solidFill>
                </a:rPr>
                <a:t>1241 Kaiser Friedrich II. </a:t>
              </a:r>
              <a:br>
                <a:rPr lang="de-DE" dirty="0">
                  <a:solidFill>
                    <a:srgbClr val="3F1357"/>
                  </a:solidFill>
                </a:rPr>
              </a:br>
              <a:r>
                <a:rPr lang="de-DE" dirty="0">
                  <a:solidFill>
                    <a:srgbClr val="3F1357"/>
                  </a:solidFill>
                </a:rPr>
                <a:t>von Hohenstaufen: </a:t>
              </a:r>
              <a:br>
                <a:rPr lang="de-DE" dirty="0">
                  <a:solidFill>
                    <a:srgbClr val="3F1357"/>
                  </a:solidFill>
                </a:rPr>
              </a:br>
              <a:r>
                <a:rPr lang="de-DE" b="1" dirty="0">
                  <a:solidFill>
                    <a:srgbClr val="3F13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Trennung von Apotheker- </a:t>
              </a:r>
              <a:br>
                <a:rPr lang="de-DE" b="1" dirty="0">
                  <a:solidFill>
                    <a:srgbClr val="3F13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b="1" dirty="0">
                  <a:solidFill>
                    <a:srgbClr val="3F13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Arztberuf</a:t>
              </a: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9BC85C2-E67B-3D67-005C-14A6EFB5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791488" y="1187801"/>
              <a:ext cx="3459599" cy="2433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4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5D4A22-CFD4-2C6B-4E6D-2898A84A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FC9889-FB69-3204-84DD-9F8C2242D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bg1">
                    <a:alpha val="20000"/>
                  </a:schemeClr>
                </a:solidFill>
              </a:rPr>
              <a:t>DER APOTHEKERBERUF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4212A4-373B-85D0-B2E1-9BB5D8AC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5" y="676742"/>
            <a:ext cx="11123520" cy="1273081"/>
          </a:xfrm>
        </p:spPr>
        <p:txBody>
          <a:bodyPr>
            <a:normAutofit/>
          </a:bodyPr>
          <a:lstStyle/>
          <a:p>
            <a:r>
              <a:rPr lang="de-DE" sz="3200" b="1" dirty="0"/>
              <a:t>Tätigkeitsbereiche </a:t>
            </a:r>
            <a:br>
              <a:rPr lang="de-DE" sz="3200" b="1" dirty="0"/>
            </a:br>
            <a:r>
              <a:rPr lang="de-DE" sz="3200" b="1" dirty="0"/>
              <a:t>der Apotheker/-innen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F200A7-5ACF-3790-1DFD-700794929316}"/>
              </a:ext>
            </a:extLst>
          </p:cNvPr>
          <p:cNvSpPr txBox="1"/>
          <p:nvPr/>
        </p:nvSpPr>
        <p:spPr>
          <a:xfrm>
            <a:off x="6952033" y="1063500"/>
            <a:ext cx="22358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3000" b="1" dirty="0">
                <a:solidFill>
                  <a:schemeClr val="bg1"/>
                </a:solidFill>
              </a:rPr>
              <a:t>Apotheken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9F4B8C-DF79-1586-A153-4EE5A9535348}"/>
              </a:ext>
            </a:extLst>
          </p:cNvPr>
          <p:cNvSpPr txBox="1"/>
          <p:nvPr/>
        </p:nvSpPr>
        <p:spPr>
          <a:xfrm>
            <a:off x="8051725" y="4019974"/>
            <a:ext cx="30388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3000" b="1" dirty="0">
                <a:solidFill>
                  <a:schemeClr val="bg1"/>
                </a:solidFill>
              </a:rPr>
              <a:t>Krankenhäuser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043C74E-68D0-1460-2A41-273DEADD0B74}"/>
              </a:ext>
            </a:extLst>
          </p:cNvPr>
          <p:cNvSpPr txBox="1"/>
          <p:nvPr/>
        </p:nvSpPr>
        <p:spPr>
          <a:xfrm>
            <a:off x="6593612" y="2833383"/>
            <a:ext cx="2324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3000" b="1" dirty="0">
                <a:solidFill>
                  <a:schemeClr val="bg1"/>
                </a:solidFill>
              </a:rPr>
              <a:t>Industrie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F6973F-9047-0B32-DC1C-DAD8B509EABC}"/>
              </a:ext>
            </a:extLst>
          </p:cNvPr>
          <p:cNvSpPr txBox="1"/>
          <p:nvPr/>
        </p:nvSpPr>
        <p:spPr>
          <a:xfrm>
            <a:off x="8673866" y="1808796"/>
            <a:ext cx="34420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  <a:latin typeface="+mj-lt"/>
              </a:rPr>
              <a:t>Untersuchungs-laboratorien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D918B0-083D-CC24-62B9-CAFC0E7400DA}"/>
              </a:ext>
            </a:extLst>
          </p:cNvPr>
          <p:cNvSpPr txBox="1"/>
          <p:nvPr/>
        </p:nvSpPr>
        <p:spPr>
          <a:xfrm>
            <a:off x="8843176" y="4953990"/>
            <a:ext cx="3892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</a:rPr>
              <a:t>Bundeswehr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25651A-F88E-DACE-7628-0FD33D3B6981}"/>
              </a:ext>
            </a:extLst>
          </p:cNvPr>
          <p:cNvSpPr txBox="1"/>
          <p:nvPr/>
        </p:nvSpPr>
        <p:spPr>
          <a:xfrm>
            <a:off x="8974532" y="2994973"/>
            <a:ext cx="3892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</a:rPr>
              <a:t>Behörden und </a:t>
            </a:r>
            <a:br>
              <a:rPr lang="de-DE" sz="2200" dirty="0">
                <a:solidFill>
                  <a:schemeClr val="bg1"/>
                </a:solidFill>
              </a:rPr>
            </a:br>
            <a:r>
              <a:rPr lang="de-DE" sz="2200" dirty="0">
                <a:solidFill>
                  <a:schemeClr val="bg1"/>
                </a:solidFill>
              </a:rPr>
              <a:t>Verbände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E756DA-4B19-91CF-F786-98FAADFF73EC}"/>
              </a:ext>
            </a:extLst>
          </p:cNvPr>
          <p:cNvSpPr txBox="1"/>
          <p:nvPr/>
        </p:nvSpPr>
        <p:spPr>
          <a:xfrm>
            <a:off x="7480987" y="5630468"/>
            <a:ext cx="3892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</a:rPr>
              <a:t>Krankenkassen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AF3230-06DE-2A79-F3CE-B0A9CD0B192C}"/>
              </a:ext>
            </a:extLst>
          </p:cNvPr>
          <p:cNvSpPr txBox="1"/>
          <p:nvPr/>
        </p:nvSpPr>
        <p:spPr>
          <a:xfrm>
            <a:off x="6123491" y="4581147"/>
            <a:ext cx="3892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</a:rPr>
              <a:t>Fachverlage/</a:t>
            </a:r>
            <a:br>
              <a:rPr lang="de-DE" sz="2200" dirty="0">
                <a:solidFill>
                  <a:schemeClr val="bg1"/>
                </a:solidFill>
              </a:rPr>
            </a:br>
            <a:r>
              <a:rPr lang="de-DE" sz="2200" dirty="0">
                <a:solidFill>
                  <a:schemeClr val="bg1"/>
                </a:solidFill>
              </a:rPr>
              <a:t>Fachzeitungen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E523F9-C04C-F1ED-D7C5-3150287316BB}"/>
              </a:ext>
            </a:extLst>
          </p:cNvPr>
          <p:cNvSpPr txBox="1"/>
          <p:nvPr/>
        </p:nvSpPr>
        <p:spPr>
          <a:xfrm>
            <a:off x="5809527" y="3642941"/>
            <a:ext cx="3892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</a:rPr>
              <a:t>Universitäten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7B56E5-8CAA-D563-857A-34DC6BABBBE7}"/>
              </a:ext>
            </a:extLst>
          </p:cNvPr>
          <p:cNvSpPr txBox="1"/>
          <p:nvPr/>
        </p:nvSpPr>
        <p:spPr>
          <a:xfrm>
            <a:off x="5970726" y="1913103"/>
            <a:ext cx="3892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de-DE" sz="2200" dirty="0">
                <a:solidFill>
                  <a:schemeClr val="bg1"/>
                </a:solidFill>
              </a:rPr>
              <a:t>Fachschulen für </a:t>
            </a:r>
            <a:br>
              <a:rPr lang="de-DE" sz="2200" dirty="0">
                <a:solidFill>
                  <a:schemeClr val="bg1"/>
                </a:solidFill>
              </a:rPr>
            </a:br>
            <a:r>
              <a:rPr lang="de-DE" sz="2200" dirty="0">
                <a:solidFill>
                  <a:schemeClr val="bg1"/>
                </a:solidFill>
              </a:rPr>
              <a:t>PTA und PKA</a:t>
            </a:r>
          </a:p>
        </p:txBody>
      </p:sp>
    </p:spTree>
    <p:extLst>
      <p:ext uri="{BB962C8B-B14F-4D97-AF65-F5344CB8AC3E}">
        <p14:creationId xmlns:p14="http://schemas.microsoft.com/office/powerpoint/2010/main" val="31135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645698-7D7C-9F83-593C-EDC781B3E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37"/>
          <a:stretch/>
        </p:blipFill>
        <p:spPr>
          <a:xfrm>
            <a:off x="7448496" y="1626186"/>
            <a:ext cx="5608597" cy="43809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6C7567-F051-74C6-A436-C56B51539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642" y="2163945"/>
            <a:ext cx="4269026" cy="427695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B147A9-F9F4-ED89-A487-2D37155B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>
                <a:solidFill>
                  <a:srgbClr val="26498F"/>
                </a:solidFill>
              </a:rPr>
              <a:t>5</a:t>
            </a:fld>
            <a:endParaRPr lang="de-DE" dirty="0">
              <a:solidFill>
                <a:srgbClr val="26498F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6B11BA-48B7-E092-717C-A9BC9532E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97E4714-DC09-7A8E-751F-C719055DB1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882" y="2320350"/>
            <a:ext cx="4867337" cy="487797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D1284D86-AF89-E502-6265-5A60169B19A8}"/>
              </a:ext>
            </a:extLst>
          </p:cNvPr>
          <p:cNvSpPr txBox="1"/>
          <p:nvPr/>
        </p:nvSpPr>
        <p:spPr>
          <a:xfrm>
            <a:off x="750762" y="1293418"/>
            <a:ext cx="7357814" cy="144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80"/>
              </a:lnSpc>
            </a:pPr>
            <a:r>
              <a:rPr lang="de-DE" sz="5400" b="1" i="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ÖFFENTLICHE</a:t>
            </a:r>
            <a:br>
              <a:rPr lang="de-DE" sz="5400" b="1" i="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de-DE" sz="5400" b="1" i="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APOTHEKE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48266A-C16C-7F8D-13CF-17990EAE11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794" y="4075547"/>
            <a:ext cx="2560567" cy="438095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0AB40BE-6AB8-953E-AD60-0ADA664888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"/>
          <a:stretch/>
        </p:blipFill>
        <p:spPr>
          <a:xfrm>
            <a:off x="3729610" y="4286927"/>
            <a:ext cx="2878235" cy="28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8F8D81-21D8-CCCB-57AF-E5DB3CF9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2DD6-CA3D-D141-A40B-06596BE1021C}" type="slidenum">
              <a:rPr lang="de-DE" smtClean="0"/>
              <a:t>6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B4D1A2-3A58-729E-3846-042E3E135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10573BF-E495-E6C8-6D3F-DFD44F206715}"/>
              </a:ext>
            </a:extLst>
          </p:cNvPr>
          <p:cNvGrpSpPr/>
          <p:nvPr/>
        </p:nvGrpSpPr>
        <p:grpSpPr>
          <a:xfrm>
            <a:off x="6860875" y="974433"/>
            <a:ext cx="5331124" cy="4891506"/>
            <a:chOff x="6860875" y="974433"/>
            <a:chExt cx="5331124" cy="489150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46D66AF-BC6B-1D32-B680-FDA71957B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60798" y="974433"/>
              <a:ext cx="3931201" cy="3931200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30C0CB59-6214-7861-0A9B-B4DB6141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6860875" y="1451141"/>
              <a:ext cx="4414798" cy="4414798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E9B3B60B-7DD4-0566-FB06-D966818BFE2B}"/>
              </a:ext>
            </a:extLst>
          </p:cNvPr>
          <p:cNvSpPr txBox="1"/>
          <p:nvPr/>
        </p:nvSpPr>
        <p:spPr>
          <a:xfrm>
            <a:off x="750762" y="1293418"/>
            <a:ext cx="7357814" cy="144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80"/>
              </a:lnSpc>
            </a:pPr>
            <a:r>
              <a:rPr lang="de-DE" sz="5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KRANKEN-</a:t>
            </a:r>
            <a:br>
              <a:rPr lang="de-DE" sz="5400" b="1" i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de-DE" sz="5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HAUSAPOTHEKE</a:t>
            </a:r>
          </a:p>
        </p:txBody>
      </p:sp>
    </p:spTree>
    <p:extLst>
      <p:ext uri="{BB962C8B-B14F-4D97-AF65-F5344CB8AC3E}">
        <p14:creationId xmlns:p14="http://schemas.microsoft.com/office/powerpoint/2010/main" val="39791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334D44-6E28-BD2C-62AE-12C75761B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63468-A4DA-BEE8-3FCE-EEB5DB9FE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>
                <a:solidFill>
                  <a:schemeClr val="bg1"/>
                </a:solidFill>
              </a:rPr>
              <a:pPr/>
              <a:t>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F4F107-1C47-0D89-797C-32F2093FCDBA}"/>
              </a:ext>
            </a:extLst>
          </p:cNvPr>
          <p:cNvSpPr txBox="1"/>
          <p:nvPr/>
        </p:nvSpPr>
        <p:spPr>
          <a:xfrm>
            <a:off x="750762" y="1293418"/>
            <a:ext cx="7970180" cy="144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80"/>
              </a:lnSpc>
            </a:pPr>
            <a:r>
              <a:rPr lang="de-DE" sz="54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PHARMAZEUTISCHE INDUSTRIE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C786016-2DC5-3E08-1B29-06835061FFD6}"/>
              </a:ext>
            </a:extLst>
          </p:cNvPr>
          <p:cNvGrpSpPr/>
          <p:nvPr/>
        </p:nvGrpSpPr>
        <p:grpSpPr>
          <a:xfrm>
            <a:off x="4954882" y="1192362"/>
            <a:ext cx="5181401" cy="6182685"/>
            <a:chOff x="4954882" y="1192362"/>
            <a:chExt cx="5181401" cy="618268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78D2367B-6339-0FC8-73A9-B9F6E5FB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3083" y="4022282"/>
              <a:ext cx="2833200" cy="2835718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21840C2-475D-74A1-FE62-29419949C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9559" r="27898"/>
            <a:stretch/>
          </p:blipFill>
          <p:spPr>
            <a:xfrm>
              <a:off x="4954882" y="1192362"/>
              <a:ext cx="4676172" cy="6182685"/>
            </a:xfrm>
            <a:prstGeom prst="rect">
              <a:avLst/>
            </a:prstGeom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73D93558-53C7-C0B0-1AF7-311ECABDA628}"/>
              </a:ext>
            </a:extLst>
          </p:cNvPr>
          <p:cNvSpPr txBox="1"/>
          <p:nvPr/>
        </p:nvSpPr>
        <p:spPr>
          <a:xfrm>
            <a:off x="12611595" y="5533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1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308B67-E215-F645-55CA-8537CD22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eines Arzneimittels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FC109A-3012-4D76-ECEC-C4D27CF276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380480-2D03-7FF3-DC33-8A5BE5898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1545E-A440-2646-B2EC-DA051E070E53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F17FAEB-B456-E1BF-FDE5-4CE8D09E46BC}"/>
              </a:ext>
            </a:extLst>
          </p:cNvPr>
          <p:cNvGrpSpPr/>
          <p:nvPr/>
        </p:nvGrpSpPr>
        <p:grpSpPr>
          <a:xfrm>
            <a:off x="-199712" y="-307384"/>
            <a:ext cx="14022000" cy="7887375"/>
            <a:chOff x="-199712" y="-626359"/>
            <a:chExt cx="14022000" cy="7887375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CCBEA59-F158-1864-0449-0B3C4F596802}"/>
                </a:ext>
              </a:extLst>
            </p:cNvPr>
            <p:cNvGrpSpPr/>
            <p:nvPr/>
          </p:nvGrpSpPr>
          <p:grpSpPr>
            <a:xfrm>
              <a:off x="-199712" y="-626359"/>
              <a:ext cx="14022000" cy="7887375"/>
              <a:chOff x="-199712" y="-197734"/>
              <a:chExt cx="14022000" cy="7887375"/>
            </a:xfrm>
          </p:grpSpPr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E90508F0-ED63-F97B-C330-76ADBA176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-199712" y="-197734"/>
                <a:ext cx="14022000" cy="7887375"/>
              </a:xfrm>
              <a:prstGeom prst="rect">
                <a:avLst/>
              </a:prstGeom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237D137-C70F-7787-8056-E50ACC4835D1}"/>
                  </a:ext>
                </a:extLst>
              </p:cNvPr>
              <p:cNvSpPr txBox="1"/>
              <p:nvPr/>
            </p:nvSpPr>
            <p:spPr>
              <a:xfrm>
                <a:off x="380830" y="2134359"/>
                <a:ext cx="14761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DE" sz="1800" b="1" dirty="0">
                    <a:solidFill>
                      <a:schemeClr val="tx2"/>
                    </a:solidFill>
                  </a:rPr>
                  <a:t>Tausende </a:t>
                </a:r>
                <a:br>
                  <a:rPr lang="de-DE" sz="1800" b="1" dirty="0">
                    <a:solidFill>
                      <a:schemeClr val="tx2"/>
                    </a:solidFill>
                  </a:rPr>
                </a:br>
                <a:r>
                  <a:rPr lang="de-DE" sz="1800" b="1" dirty="0">
                    <a:solidFill>
                      <a:schemeClr val="tx2"/>
                    </a:solidFill>
                  </a:rPr>
                  <a:t>Substanzen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CA8FCFB-1535-16A6-5BE4-7882C1AB01FD}"/>
                  </a:ext>
                </a:extLst>
              </p:cNvPr>
              <p:cNvSpPr txBox="1"/>
              <p:nvPr/>
            </p:nvSpPr>
            <p:spPr>
              <a:xfrm>
                <a:off x="2219514" y="2134359"/>
                <a:ext cx="12585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DE" sz="1800" b="1" dirty="0">
                    <a:solidFill>
                      <a:schemeClr val="tx2"/>
                    </a:solidFill>
                  </a:rPr>
                  <a:t>Neuer </a:t>
                </a:r>
                <a:br>
                  <a:rPr lang="de-DE" sz="1800" b="1" dirty="0">
                    <a:solidFill>
                      <a:schemeClr val="tx2"/>
                    </a:solidFill>
                  </a:rPr>
                </a:br>
                <a:r>
                  <a:rPr lang="de-DE" sz="1800" b="1" dirty="0">
                    <a:solidFill>
                      <a:schemeClr val="tx2"/>
                    </a:solidFill>
                  </a:rPr>
                  <a:t>Wirkstoff</a:t>
                </a: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0C7AE4A-3398-1989-2A9F-D4C749ADE481}"/>
                  </a:ext>
                </a:extLst>
              </p:cNvPr>
              <p:cNvSpPr txBox="1"/>
              <p:nvPr/>
            </p:nvSpPr>
            <p:spPr>
              <a:xfrm>
                <a:off x="3913687" y="2561870"/>
                <a:ext cx="1478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DE" sz="1800" b="1" dirty="0">
                    <a:solidFill>
                      <a:schemeClr val="tx2"/>
                    </a:solidFill>
                  </a:rPr>
                  <a:t>Arzneiform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01D02AF-7753-F1B9-1666-97F7CC4BAE6B}"/>
                  </a:ext>
                </a:extLst>
              </p:cNvPr>
              <p:cNvSpPr txBox="1"/>
              <p:nvPr/>
            </p:nvSpPr>
            <p:spPr>
              <a:xfrm>
                <a:off x="5688215" y="2383072"/>
                <a:ext cx="12585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DE" sz="1800" b="1" dirty="0">
                    <a:solidFill>
                      <a:schemeClr val="tx2"/>
                    </a:solidFill>
                  </a:rPr>
                  <a:t>Klinische </a:t>
                </a:r>
                <a:br>
                  <a:rPr lang="de-DE" sz="1800" b="1" dirty="0">
                    <a:solidFill>
                      <a:schemeClr val="tx2"/>
                    </a:solidFill>
                  </a:rPr>
                </a:br>
                <a:r>
                  <a:rPr lang="de-DE" sz="1800" b="1" dirty="0">
                    <a:solidFill>
                      <a:schemeClr val="tx2"/>
                    </a:solidFill>
                  </a:rPr>
                  <a:t>Studien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5FC2464A-8AB4-66A0-D543-998F986BBFE7}"/>
                  </a:ext>
                </a:extLst>
              </p:cNvPr>
              <p:cNvSpPr txBox="1"/>
              <p:nvPr/>
            </p:nvSpPr>
            <p:spPr>
              <a:xfrm>
                <a:off x="7818056" y="2272858"/>
                <a:ext cx="14816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DE" sz="1800" b="1" dirty="0">
                    <a:solidFill>
                      <a:schemeClr val="tx2"/>
                    </a:solidFill>
                  </a:rPr>
                  <a:t>Zulassung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97BBCCE-B020-DA03-BC13-F4597D68C8B8}"/>
                  </a:ext>
                </a:extLst>
              </p:cNvPr>
              <p:cNvSpPr txBox="1"/>
              <p:nvPr/>
            </p:nvSpPr>
            <p:spPr>
              <a:xfrm>
                <a:off x="711803" y="3938811"/>
                <a:ext cx="814211" cy="276999"/>
              </a:xfrm>
              <a:prstGeom prst="rect">
                <a:avLst/>
              </a:prstGeom>
              <a:solidFill>
                <a:srgbClr val="D9D0DD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de-DE" dirty="0"/>
                  <a:t>Testung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B727BFF-629C-429F-D4B2-271C8961FF32}"/>
                  </a:ext>
                </a:extLst>
              </p:cNvPr>
              <p:cNvSpPr txBox="1"/>
              <p:nvPr/>
            </p:nvSpPr>
            <p:spPr>
              <a:xfrm>
                <a:off x="2328067" y="3938811"/>
                <a:ext cx="1041400" cy="276999"/>
              </a:xfrm>
              <a:prstGeom prst="rect">
                <a:avLst/>
              </a:prstGeom>
              <a:solidFill>
                <a:srgbClr val="D9D0DD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de-DE" dirty="0"/>
                  <a:t>Galenik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9F21057-E5AD-3F3B-DF56-793D27FE3DC2}"/>
                  </a:ext>
                </a:extLst>
              </p:cNvPr>
              <p:cNvSpPr txBox="1"/>
              <p:nvPr/>
            </p:nvSpPr>
            <p:spPr>
              <a:xfrm>
                <a:off x="4200222" y="3938811"/>
                <a:ext cx="905430" cy="276999"/>
              </a:xfrm>
              <a:prstGeom prst="rect">
                <a:avLst/>
              </a:prstGeom>
              <a:solidFill>
                <a:srgbClr val="D9D0DD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de-DE" dirty="0"/>
                  <a:t>Planung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31823DD-383E-D10A-5C22-9B61952E33EC}"/>
                  </a:ext>
                </a:extLst>
              </p:cNvPr>
              <p:cNvSpPr txBox="1"/>
              <p:nvPr/>
            </p:nvSpPr>
            <p:spPr>
              <a:xfrm>
                <a:off x="5804098" y="3938811"/>
                <a:ext cx="2285246" cy="276999"/>
              </a:xfrm>
              <a:prstGeom prst="rect">
                <a:avLst/>
              </a:prstGeom>
              <a:solidFill>
                <a:srgbClr val="D9D0DD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de-DE" dirty="0"/>
                  <a:t>Antrag auf Zulassung</a:t>
                </a:r>
              </a:p>
            </p:txBody>
          </p:sp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97EDBF7-2796-BEA7-CC1F-B5E937AF11CC}"/>
                </a:ext>
              </a:extLst>
            </p:cNvPr>
            <p:cNvSpPr txBox="1"/>
            <p:nvPr/>
          </p:nvSpPr>
          <p:spPr>
            <a:xfrm>
              <a:off x="9685867" y="1079470"/>
              <a:ext cx="15676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Produktion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2AD498F-09C7-6C94-5F0A-40C66D478903}"/>
              </a:ext>
            </a:extLst>
          </p:cNvPr>
          <p:cNvGrpSpPr/>
          <p:nvPr/>
        </p:nvGrpSpPr>
        <p:grpSpPr>
          <a:xfrm>
            <a:off x="533395" y="4759660"/>
            <a:ext cx="8797856" cy="1630446"/>
            <a:chOff x="533395" y="4759660"/>
            <a:chExt cx="8797856" cy="1630446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5CA51A1-49C7-8CA9-0388-923A5B75EC04}"/>
                </a:ext>
              </a:extLst>
            </p:cNvPr>
            <p:cNvSpPr txBox="1"/>
            <p:nvPr/>
          </p:nvSpPr>
          <p:spPr>
            <a:xfrm>
              <a:off x="533395" y="4759660"/>
              <a:ext cx="3666827" cy="163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buClr>
                  <a:srgbClr val="3F1357"/>
                </a:buClr>
              </a:pPr>
              <a:r>
                <a:rPr lang="de-DE" sz="2400" b="1" dirty="0">
                  <a:solidFill>
                    <a:srgbClr val="3F1357"/>
                  </a:solidFill>
                </a:rPr>
                <a:t>Phasenübergreifend:</a:t>
              </a:r>
            </a:p>
            <a:p>
              <a:pPr marL="342900" lvl="1" indent="-342900">
                <a:lnSpc>
                  <a:spcPct val="130000"/>
                </a:lnSpc>
                <a:spcBef>
                  <a:spcPct val="20000"/>
                </a:spcBef>
                <a:buClr>
                  <a:srgbClr val="3F1357"/>
                </a:buClr>
                <a:buFont typeface="Lucida Grande"/>
                <a:buChar char="»"/>
                <a:defRPr/>
              </a:pPr>
              <a:r>
                <a:rPr lang="de-DE" sz="2400" dirty="0">
                  <a:solidFill>
                    <a:srgbClr val="3F1357"/>
                  </a:solidFill>
                </a:rPr>
                <a:t>Marketing</a:t>
              </a:r>
            </a:p>
            <a:p>
              <a:pPr marL="342900" lvl="1" indent="-342900">
                <a:lnSpc>
                  <a:spcPct val="130000"/>
                </a:lnSpc>
                <a:spcBef>
                  <a:spcPct val="20000"/>
                </a:spcBef>
                <a:buClr>
                  <a:srgbClr val="3F1357"/>
                </a:buClr>
                <a:buFont typeface="Lucida Grande"/>
                <a:buChar char="»"/>
                <a:defRPr/>
              </a:pPr>
              <a:r>
                <a:rPr lang="de-DE" sz="2400" dirty="0">
                  <a:solidFill>
                    <a:srgbClr val="3F1357"/>
                  </a:solidFill>
                </a:rPr>
                <a:t>Informationssammlung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713A410-EAFE-229F-8902-87B362D965A6}"/>
                </a:ext>
              </a:extLst>
            </p:cNvPr>
            <p:cNvSpPr txBox="1"/>
            <p:nvPr/>
          </p:nvSpPr>
          <p:spPr>
            <a:xfrm>
              <a:off x="4652937" y="5265247"/>
              <a:ext cx="4678314" cy="100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lnSpc>
                  <a:spcPct val="130000"/>
                </a:lnSpc>
                <a:spcBef>
                  <a:spcPct val="20000"/>
                </a:spcBef>
                <a:buClr>
                  <a:srgbClr val="3F1357"/>
                </a:buClr>
                <a:buFont typeface="Lucida Grande"/>
                <a:buChar char="»"/>
                <a:defRPr/>
              </a:pPr>
              <a:r>
                <a:rPr lang="de-DE" sz="2400" dirty="0">
                  <a:solidFill>
                    <a:srgbClr val="3F1357"/>
                  </a:solidFill>
                </a:rPr>
                <a:t>Kontrolle der Herstellung und Qualität des Arzneimittels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6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45A942F-3EF8-889A-6D21-EB31868C2210}"/>
              </a:ext>
            </a:extLst>
          </p:cNvPr>
          <p:cNvGrpSpPr/>
          <p:nvPr/>
        </p:nvGrpSpPr>
        <p:grpSpPr>
          <a:xfrm>
            <a:off x="8879261" y="2666471"/>
            <a:ext cx="2936217" cy="2931459"/>
            <a:chOff x="8879261" y="2666471"/>
            <a:chExt cx="2936217" cy="293145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5A42275-464D-F202-C448-D2D3A2C5E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41"/>
            <a:stretch/>
          </p:blipFill>
          <p:spPr>
            <a:xfrm>
              <a:off x="8879261" y="2666471"/>
              <a:ext cx="2931459" cy="2931459"/>
            </a:xfrm>
            <a:prstGeom prst="ellipse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616EF4F-F083-6D18-1614-A0F3C783B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41"/>
            <a:stretch/>
          </p:blipFill>
          <p:spPr>
            <a:xfrm>
              <a:off x="8884018" y="2666471"/>
              <a:ext cx="2931459" cy="2931459"/>
            </a:xfrm>
            <a:prstGeom prst="ellipse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611C99-4F2A-AB93-0D93-1C783716CDB9}"/>
                </a:ext>
              </a:extLst>
            </p:cNvPr>
            <p:cNvSpPr/>
            <p:nvPr/>
          </p:nvSpPr>
          <p:spPr>
            <a:xfrm>
              <a:off x="8884019" y="2666471"/>
              <a:ext cx="2931459" cy="2931459"/>
            </a:xfrm>
            <a:prstGeom prst="ellipse">
              <a:avLst/>
            </a:prstGeom>
            <a:noFill/>
            <a:ln w="3175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  <a:latin typeface="+mj-lt"/>
                </a:rPr>
                <a:t>5 Jahre  Ausbildung</a:t>
              </a:r>
            </a:p>
          </p:txBody>
        </p:sp>
      </p:grp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F01219B-2753-35F5-0AD2-5B0FAF4E29AB}"/>
              </a:ext>
            </a:extLst>
          </p:cNvPr>
          <p:cNvCxnSpPr>
            <a:cxnSpLocks/>
          </p:cNvCxnSpPr>
          <p:nvPr/>
        </p:nvCxnSpPr>
        <p:spPr>
          <a:xfrm>
            <a:off x="8120379" y="4132200"/>
            <a:ext cx="887506" cy="0"/>
          </a:xfrm>
          <a:prstGeom prst="straightConnector1">
            <a:avLst/>
          </a:prstGeom>
          <a:ln w="130175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1B4282-4DF4-BE30-8202-F738A4C4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45E-A440-2646-B2EC-DA051E070E53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B4783C6-8139-C2FD-32E2-A865A8DB2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APOTHEKERBERUF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FC4367F9-B47F-C481-DF21-1EC0C80D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 der Apotheker/-innen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F91701E-9B43-B7FA-D39F-E4B37F9AD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tabLst>
                <a:tab pos="1616075" algn="l"/>
              </a:tabLst>
              <a:defRPr/>
            </a:pPr>
            <a:r>
              <a:rPr lang="de-DE" sz="2400" dirty="0">
                <a:latin typeface="+mj-lt"/>
              </a:rPr>
              <a:t>Bundesweit durch die „Approbationsordnung für Apotheker“ einheitlich geregelt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028B880-A8D0-C3CC-2BF8-99B1B27B0051}"/>
              </a:ext>
            </a:extLst>
          </p:cNvPr>
          <p:cNvGrpSpPr/>
          <p:nvPr/>
        </p:nvGrpSpPr>
        <p:grpSpPr>
          <a:xfrm>
            <a:off x="528638" y="3060316"/>
            <a:ext cx="2148525" cy="2143768"/>
            <a:chOff x="528638" y="3060316"/>
            <a:chExt cx="2148525" cy="214376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0DB39A5-6E43-4395-D534-A4C0C4046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638" y="3060316"/>
              <a:ext cx="2143768" cy="2143768"/>
            </a:xfrm>
            <a:prstGeom prst="ellipse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A70964-97E7-929C-E92A-6A2ECFDE9024}"/>
                </a:ext>
              </a:extLst>
            </p:cNvPr>
            <p:cNvSpPr/>
            <p:nvPr/>
          </p:nvSpPr>
          <p:spPr>
            <a:xfrm>
              <a:off x="533395" y="3060316"/>
              <a:ext cx="2143768" cy="2143768"/>
            </a:xfrm>
            <a:prstGeom prst="ellipse">
              <a:avLst/>
            </a:prstGeom>
            <a:noFill/>
            <a:ln w="3175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buNone/>
                <a:tabLst>
                  <a:tab pos="1520825" algn="l"/>
                </a:tabLst>
                <a:defRPr/>
              </a:pP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>2 Jahre</a:t>
              </a:r>
              <a:br>
                <a:rPr lang="de-DE" sz="2400" dirty="0">
                  <a:solidFill>
                    <a:schemeClr val="bg1"/>
                  </a:solidFill>
                  <a:latin typeface="+mj-lt"/>
                </a:rPr>
              </a:b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>Grund-studium</a:t>
              </a:r>
              <a:endParaRPr lang="de-DE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0515127-7C59-5EB8-5CE5-7DBCD3F98248}"/>
              </a:ext>
            </a:extLst>
          </p:cNvPr>
          <p:cNvGrpSpPr/>
          <p:nvPr/>
        </p:nvGrpSpPr>
        <p:grpSpPr>
          <a:xfrm>
            <a:off x="3312179" y="3060316"/>
            <a:ext cx="2148525" cy="2143768"/>
            <a:chOff x="3312179" y="3060316"/>
            <a:chExt cx="2148525" cy="214376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53A9425-8FB7-15BC-FF09-9B7273A1D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179" y="3060316"/>
              <a:ext cx="2143768" cy="2143768"/>
            </a:xfrm>
            <a:prstGeom prst="ellipse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A1B39E-E2C8-0D4D-9265-D4B2D9D834A3}"/>
                </a:ext>
              </a:extLst>
            </p:cNvPr>
            <p:cNvSpPr/>
            <p:nvPr/>
          </p:nvSpPr>
          <p:spPr>
            <a:xfrm>
              <a:off x="3316936" y="3060316"/>
              <a:ext cx="2143768" cy="2143768"/>
            </a:xfrm>
            <a:prstGeom prst="ellipse">
              <a:avLst/>
            </a:prstGeom>
            <a:noFill/>
            <a:ln w="3175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buNone/>
                <a:tabLst>
                  <a:tab pos="1520825" algn="l"/>
                </a:tabLst>
                <a:defRPr/>
              </a:pP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>2 Jahre Haupt-studium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AAE0B20-9988-B26C-CDF3-ECCD2E895A16}"/>
              </a:ext>
            </a:extLst>
          </p:cNvPr>
          <p:cNvGrpSpPr/>
          <p:nvPr/>
        </p:nvGrpSpPr>
        <p:grpSpPr>
          <a:xfrm>
            <a:off x="6095720" y="3060316"/>
            <a:ext cx="2148525" cy="2143768"/>
            <a:chOff x="6095720" y="3060316"/>
            <a:chExt cx="2148525" cy="2143768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0E4F944-59AC-5D61-6771-FAD87BD5F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720" y="3060316"/>
              <a:ext cx="2143768" cy="2143768"/>
            </a:xfrm>
            <a:prstGeom prst="ellipse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E05CAC-8A97-62B9-94F7-733EFBD2F6C3}"/>
                </a:ext>
              </a:extLst>
            </p:cNvPr>
            <p:cNvSpPr/>
            <p:nvPr/>
          </p:nvSpPr>
          <p:spPr>
            <a:xfrm>
              <a:off x="6100477" y="3060316"/>
              <a:ext cx="2143768" cy="2143768"/>
            </a:xfrm>
            <a:prstGeom prst="ellipse">
              <a:avLst/>
            </a:prstGeom>
            <a:noFill/>
            <a:ln w="3175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buNone/>
                <a:tabLst>
                  <a:tab pos="1520825" algn="l"/>
                </a:tabLst>
                <a:defRPr/>
              </a:pP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>1 Jahr</a:t>
              </a:r>
              <a:br>
                <a:rPr lang="de-DE" sz="2400" dirty="0">
                  <a:solidFill>
                    <a:schemeClr val="bg1"/>
                  </a:solidFill>
                  <a:latin typeface="+mj-lt"/>
                </a:rPr>
              </a:b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>Praktische Ausbildung</a:t>
              </a:r>
            </a:p>
          </p:txBody>
        </p:sp>
      </p:grpSp>
      <p:sp>
        <p:nvSpPr>
          <p:cNvPr id="26" name="Kreuz 25">
            <a:extLst>
              <a:ext uri="{FF2B5EF4-FFF2-40B4-BE49-F238E27FC236}">
                <a16:creationId xmlns:a16="http://schemas.microsoft.com/office/drawing/2014/main" id="{328C6BCC-C08D-EA04-37EF-AEF21778D197}"/>
              </a:ext>
            </a:extLst>
          </p:cNvPr>
          <p:cNvSpPr/>
          <p:nvPr/>
        </p:nvSpPr>
        <p:spPr>
          <a:xfrm>
            <a:off x="5522212" y="3873821"/>
            <a:ext cx="516758" cy="516758"/>
          </a:xfrm>
          <a:prstGeom prst="plus">
            <a:avLst>
              <a:gd name="adj" fmla="val 38011"/>
            </a:avLst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Kreuz 26">
            <a:extLst>
              <a:ext uri="{FF2B5EF4-FFF2-40B4-BE49-F238E27FC236}">
                <a16:creationId xmlns:a16="http://schemas.microsoft.com/office/drawing/2014/main" id="{337382EF-D04F-B7EE-ECF6-A0430A153F11}"/>
              </a:ext>
            </a:extLst>
          </p:cNvPr>
          <p:cNvSpPr/>
          <p:nvPr/>
        </p:nvSpPr>
        <p:spPr>
          <a:xfrm>
            <a:off x="2738671" y="3873821"/>
            <a:ext cx="516758" cy="516758"/>
          </a:xfrm>
          <a:prstGeom prst="plus">
            <a:avLst>
              <a:gd name="adj" fmla="val 38011"/>
            </a:avLst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4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apo-a_ppt_master_141124">
  <a:themeElements>
    <a:clrScheme name="Apotheker">
      <a:dk1>
        <a:srgbClr val="3F1157"/>
      </a:dk1>
      <a:lt1>
        <a:srgbClr val="FEFFFF"/>
      </a:lt1>
      <a:dk2>
        <a:srgbClr val="C10878"/>
      </a:dk2>
      <a:lt2>
        <a:srgbClr val="24458D"/>
      </a:lt2>
      <a:accent1>
        <a:srgbClr val="3E1157"/>
      </a:accent1>
      <a:accent2>
        <a:srgbClr val="C10878"/>
      </a:accent2>
      <a:accent3>
        <a:srgbClr val="24468D"/>
      </a:accent3>
      <a:accent4>
        <a:srgbClr val="FEFFFF"/>
      </a:accent4>
      <a:accent5>
        <a:srgbClr val="3E1157"/>
      </a:accent5>
      <a:accent6>
        <a:srgbClr val="C10878"/>
      </a:accent6>
      <a:hlink>
        <a:srgbClr val="25478D"/>
      </a:hlink>
      <a:folHlink>
        <a:srgbClr val="3F1157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175" cmpd="sng"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apo-a_ppt_master_141124</Template>
  <TotalTime>0</TotalTime>
  <Words>424</Words>
  <Application>Microsoft Office PowerPoint</Application>
  <PresentationFormat>Breitbild</PresentationFormat>
  <Paragraphs>137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Lucida Grande</vt:lpstr>
      <vt:lpstr>apo-a_ppt_master_141124</vt:lpstr>
      <vt:lpstr>Ausbildung und  Tätigkeitsfelder</vt:lpstr>
      <vt:lpstr>Agenda</vt:lpstr>
      <vt:lpstr>Entwicklung der Pharmazie</vt:lpstr>
      <vt:lpstr>Tätigkeitsbereiche  der Apotheker/-innen</vt:lpstr>
      <vt:lpstr>PowerPoint-Präsentation</vt:lpstr>
      <vt:lpstr>PowerPoint-Präsentation</vt:lpstr>
      <vt:lpstr>PowerPoint-Präsentation</vt:lpstr>
      <vt:lpstr>Entwicklung eines Arzneimittels</vt:lpstr>
      <vt:lpstr>Ausbildung der Apotheker/-innen</vt:lpstr>
      <vt:lpstr>1. Ausbildungsabschnitt</vt:lpstr>
      <vt:lpstr>2. Ausbildungsabschnitt</vt:lpstr>
      <vt:lpstr>Vom Arzneistoff zum Arzneimittel</vt:lpstr>
      <vt:lpstr>3. Ausbildungsabschnitt</vt:lpstr>
      <vt:lpstr>3. Ausbildungsabschnitt</vt:lpstr>
      <vt:lpstr>Anforderungsprofil an den Apothekerberuf</vt:lpstr>
      <vt:lpstr>Und nach dem Studium?</vt:lpstr>
      <vt:lpstr>Fragen?</vt:lpstr>
      <vt:lpstr>Vielen Dank</vt:lpstr>
    </vt:vector>
  </TitlesOfParts>
  <Company>VGDA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Apothekerberuf</dc:title>
  <dc:creator>hs0703</dc:creator>
  <cp:lastModifiedBy>Schilling, Julia</cp:lastModifiedBy>
  <cp:revision>140</cp:revision>
  <cp:lastPrinted>2014-09-04T10:18:30Z</cp:lastPrinted>
  <dcterms:created xsi:type="dcterms:W3CDTF">2014-11-25T08:15:53Z</dcterms:created>
  <dcterms:modified xsi:type="dcterms:W3CDTF">2023-12-13T08:18:06Z</dcterms:modified>
</cp:coreProperties>
</file>